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6" r:id="rId3"/>
    <p:sldId id="273" r:id="rId4"/>
    <p:sldId id="275" r:id="rId5"/>
    <p:sldId id="298" r:id="rId6"/>
    <p:sldId id="282" r:id="rId7"/>
    <p:sldId id="283" r:id="rId8"/>
    <p:sldId id="284" r:id="rId9"/>
    <p:sldId id="285" r:id="rId10"/>
    <p:sldId id="270" r:id="rId11"/>
    <p:sldId id="286" r:id="rId12"/>
    <p:sldId id="260" r:id="rId13"/>
    <p:sldId id="261" r:id="rId14"/>
    <p:sldId id="262" r:id="rId15"/>
    <p:sldId id="290" r:id="rId16"/>
    <p:sldId id="287" r:id="rId17"/>
    <p:sldId id="291" r:id="rId18"/>
    <p:sldId id="292" r:id="rId19"/>
    <p:sldId id="293" r:id="rId20"/>
    <p:sldId id="294" r:id="rId21"/>
    <p:sldId id="295" r:id="rId22"/>
    <p:sldId id="297" r:id="rId23"/>
    <p:sldId id="296" r:id="rId24"/>
    <p:sldId id="263" r:id="rId25"/>
    <p:sldId id="271" r:id="rId26"/>
    <p:sldId id="288" r:id="rId27"/>
    <p:sldId id="257" r:id="rId28"/>
    <p:sldId id="264" r:id="rId29"/>
    <p:sldId id="258" r:id="rId30"/>
    <p:sldId id="289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7"/>
    <p:restoredTop sz="94475"/>
  </p:normalViewPr>
  <p:slideViewPr>
    <p:cSldViewPr snapToGrid="0" snapToObjects="1">
      <p:cViewPr>
        <p:scale>
          <a:sx n="108" d="100"/>
          <a:sy n="108" d="100"/>
        </p:scale>
        <p:origin x="112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C9999-3A55-F84B-B1E9-E5A327EE08E1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E87F3-1762-4741-95AF-C3B841D12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91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 ‘dropouts’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a gene is observed at a moderate expression level in one cell but is not detected in another cell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E87F3-1762-4741-95AF-C3B841D12E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6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E87F3-1762-4741-95AF-C3B841D12E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1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E87F3-1762-4741-95AF-C3B841D12E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3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E87F3-1762-4741-95AF-C3B841D12E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5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E87F3-1762-4741-95AF-C3B841D12E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functions are written in a bash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E87F3-1762-4741-95AF-C3B841D12E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Normalizes for depth and gene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E87F3-1762-4741-95AF-C3B841D12E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=10.1371/journal.pone.0190152#sec006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E87F3-1762-4741-95AF-C3B841D12E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3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E87F3-1762-4741-95AF-C3B841D12E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7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577F0-3581-1040-A287-C994B137A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303A0-5BAE-7E4E-98A7-13B5575E9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FC8AC-5860-7740-A36F-D34A09D9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9B61D-9525-0344-B1C7-408293932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EB32A-738C-1640-8369-D472E02E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3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9A16-6561-C14E-AC04-ED4EB7F4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E13B4-11F9-6244-AF44-05B5FFD9B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81DF3-8F3C-094F-97F1-BDF1B7BB9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51C9-A1CD-044F-ACF5-B9BA5F34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53CCC-6CDA-5C41-A409-F7BD90F4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3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ECDF82-BC79-F844-829F-FDDA0E12E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D2E3E-A6A6-0944-A69C-5DF006E53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6F1B8-35D2-6247-8659-A190A812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D9DD9-F155-434F-BB43-77146A39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61C1-1AC4-0E4D-84D9-394F5FDB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4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1E87-055A-6C43-B1F1-DB252F1E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579B-F92F-734C-B1FC-D1CAB69B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58A88-982A-BA44-8199-69315064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036E9-9ADA-DD41-89EC-1593304B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361F9-5CC8-3542-8E74-4F54C425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1B93-0396-7D44-9BB5-AC7AF536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4E3FB-C81E-3C49-9405-E7F38323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E673-0CA2-074B-B86A-F33ED29E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A6132-D9F2-3F43-9077-3CCBB8FE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5DF6-2198-0845-A764-6FBF2FC5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0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46E2-7B9A-AA4E-A265-C2130E58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81C3-7771-BE4D-B43A-D43EDDE4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F0B44-A0E8-C642-82C1-3364D8D36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9C190-622B-3F4D-BB42-CB616E7E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4521A-E5FE-2A46-BAA5-A596F6EB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81126-A4DF-414A-AC26-8F64AB37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8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B87E-B291-754E-8C8A-A3527171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EB19A-67F0-3842-8CF9-4260F8AF7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5655-4EEA-5345-BBD2-BE4F6F34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A0443-5E42-8849-833F-45FB79053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91F48-E9CA-5D44-A1B6-BF6810D95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5F59F-0748-7B43-8007-31EF62F4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3E655-C6CB-D54A-8566-5C81C1AF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EBC1C-E17B-524A-9A76-862E9296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B02-FFD7-8443-9E8D-B449B886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79B9B-AEE2-1E40-BD7F-31D9FC8F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456E6-1999-0743-A274-6EA97F47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DFE2B-91EB-7242-B911-07215761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29E98-6527-9B43-BC74-907CE68B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F6C02-50E5-264F-99E6-93E23C29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749B4-6A3B-B743-B175-3E0ED7DE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975D-2E87-CC4D-B7B3-05B1E51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F5522-26CC-1B48-BA4D-7335BFCE4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FD688-E67F-214C-803E-82A9BEDC9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72D71-5ABA-E640-989B-5B77567D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7F09F-C5FC-E34D-825C-ADE8A422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CAE01-E545-C746-B382-DEE36BA4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5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2CE6-5573-504D-8493-5845EF04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A19B9-9925-7E48-9DEF-D8359EBC7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BF011-9227-2C46-80E5-CFB2F7B8D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588D9-9917-C94A-89AD-3688CDF0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D0D9F-D318-6A44-BD5C-69616198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FDBE1-E79E-EE40-B75F-D515D09D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3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3A3669-0422-1848-8009-60647208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E56D5-E14F-3143-983A-17809B699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2213-5287-FD4F-9674-E831C1D8C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1BC01-D686-E542-9212-6C91CF9FB617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6D9B8-3AE1-F64E-8E7E-56EB91634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DCA6A-B155-9945-9DF8-A976F7D34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8FE62-FFE3-4846-B0F8-FDDECEAF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informatics.babraham.ac.uk/projects/fastqc/Help/3%20Analysis%20Modules/" TargetMode="External"/><Relationship Id="rId2" Type="http://schemas.openxmlformats.org/officeDocument/2006/relationships/hyperlink" Target="file:///Users/jasonkunisaki/Desktop/fastqc_repor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roadinstitute.github.io/picard/explain-flag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S-PLsWtOloA1Q8wJCazAcqnnoJc3FvTS1vgcIEXGBbw/ed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DD3E-9745-B24E-AE9D-5FE26C9F5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03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RNA Sequencing Workflow to Conduct Differential Expression and Gene Set Enrichment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3F3E1-D6CB-1A47-A67B-525499DCC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2800"/>
            <a:ext cx="9144000" cy="1655762"/>
          </a:xfrm>
        </p:spPr>
        <p:txBody>
          <a:bodyPr/>
          <a:lstStyle/>
          <a:p>
            <a:r>
              <a:rPr lang="en-US" dirty="0"/>
              <a:t>Marth Lab</a:t>
            </a:r>
          </a:p>
          <a:p>
            <a:r>
              <a:rPr lang="en-US" dirty="0"/>
              <a:t>Jason Kunisaki</a:t>
            </a:r>
          </a:p>
          <a:p>
            <a:r>
              <a:rPr lang="en-US" dirty="0"/>
              <a:t>July 31, 2018</a:t>
            </a:r>
          </a:p>
        </p:txBody>
      </p:sp>
    </p:spTree>
    <p:extLst>
      <p:ext uri="{BB962C8B-B14F-4D97-AF65-F5344CB8AC3E}">
        <p14:creationId xmlns:p14="http://schemas.microsoft.com/office/powerpoint/2010/main" val="16446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0F0E-6372-A14A-BC8A-F42C551F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Steps for RNA-</a:t>
            </a:r>
            <a:r>
              <a:rPr lang="en-US" dirty="0" err="1"/>
              <a:t>seq</a:t>
            </a:r>
            <a:r>
              <a:rPr lang="en-US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56F1C-7B2D-5545-A43A-93B24BA77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FASTQ quality control</a:t>
            </a:r>
          </a:p>
          <a:p>
            <a:pPr lvl="1"/>
            <a:r>
              <a:rPr lang="en-US" dirty="0"/>
              <a:t>Trimming adapter sequences</a:t>
            </a:r>
          </a:p>
          <a:p>
            <a:pPr lvl="1"/>
            <a:r>
              <a:rPr lang="en-US" dirty="0"/>
              <a:t>Demultiplexing </a:t>
            </a:r>
          </a:p>
          <a:p>
            <a:r>
              <a:rPr lang="en-US" dirty="0"/>
              <a:t>Align reads to reference genome/transcriptome</a:t>
            </a:r>
          </a:p>
          <a:p>
            <a:pPr lvl="1"/>
            <a:r>
              <a:rPr lang="en-US" dirty="0"/>
              <a:t>Filter reads by mapping quality </a:t>
            </a:r>
          </a:p>
          <a:p>
            <a:r>
              <a:rPr lang="en-US" dirty="0"/>
              <a:t>Generate expression matrix for features (e.g. transcripts, genes, etc.)</a:t>
            </a:r>
          </a:p>
          <a:p>
            <a:pPr lvl="1"/>
            <a:r>
              <a:rPr lang="en-US" dirty="0"/>
              <a:t>Convert to consistent count metric (FPKM vs TPM vs raw counts)</a:t>
            </a:r>
          </a:p>
          <a:p>
            <a:r>
              <a:rPr lang="en-US" dirty="0"/>
              <a:t>Normalize expression values for features</a:t>
            </a:r>
          </a:p>
          <a:p>
            <a:pPr lvl="1"/>
            <a:r>
              <a:rPr lang="en-US" dirty="0"/>
              <a:t>GC content bias, feature length, library size, batch effects</a:t>
            </a:r>
          </a:p>
          <a:p>
            <a:r>
              <a:rPr lang="en-US" dirty="0"/>
              <a:t>Create differential expression matrix</a:t>
            </a:r>
          </a:p>
          <a:p>
            <a:r>
              <a:rPr lang="en-US" dirty="0"/>
              <a:t>Identify biological relevance of significant biological processes</a:t>
            </a:r>
          </a:p>
          <a:p>
            <a:pPr lvl="1"/>
            <a:r>
              <a:rPr lang="en-US" dirty="0"/>
              <a:t>Run Gene Set Enrichment Analysis (GSEA)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4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38D6-AF01-B440-8524-E84EDB60C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65" y="46118"/>
            <a:ext cx="6092867" cy="1325563"/>
          </a:xfrm>
        </p:spPr>
        <p:txBody>
          <a:bodyPr/>
          <a:lstStyle/>
          <a:p>
            <a:r>
              <a:rPr lang="en-US" b="1" dirty="0"/>
              <a:t>Create DE Matrix for GSEA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EF41E65-DCB4-504B-9C5E-5C6AEAAA6865}"/>
              </a:ext>
            </a:extLst>
          </p:cNvPr>
          <p:cNvGrpSpPr/>
          <p:nvPr/>
        </p:nvGrpSpPr>
        <p:grpSpPr>
          <a:xfrm>
            <a:off x="542465" y="1443451"/>
            <a:ext cx="4318900" cy="4303652"/>
            <a:chOff x="67905" y="1443451"/>
            <a:chExt cx="4318900" cy="43036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C9AB96-EC34-2349-B245-F6BED67FBDAC}"/>
                </a:ext>
              </a:extLst>
            </p:cNvPr>
            <p:cNvSpPr txBox="1"/>
            <p:nvPr/>
          </p:nvSpPr>
          <p:spPr>
            <a:xfrm>
              <a:off x="491493" y="1443451"/>
              <a:ext cx="1688950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</a:t>
              </a:r>
              <a:r>
                <a:rPr lang="en-US" dirty="0" err="1"/>
                <a:t>Fastq</a:t>
              </a:r>
              <a:r>
                <a:rPr lang="en-US" dirty="0"/>
                <a:t> File 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8BCC40-849E-CC44-8675-AD1D5AD84CF4}"/>
                </a:ext>
              </a:extLst>
            </p:cNvPr>
            <p:cNvSpPr txBox="1"/>
            <p:nvPr/>
          </p:nvSpPr>
          <p:spPr>
            <a:xfrm>
              <a:off x="2274267" y="1445119"/>
              <a:ext cx="1688950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</a:t>
              </a:r>
              <a:r>
                <a:rPr lang="en-US" dirty="0" err="1"/>
                <a:t>Fastq</a:t>
              </a:r>
              <a:r>
                <a:rPr lang="en-US" dirty="0"/>
                <a:t> File 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4C3323-E01A-7842-A63F-4B4BE34EAA63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1335968" y="1812783"/>
              <a:ext cx="844475" cy="3638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B6F3B-5B5B-7A4D-88F5-0A75027DD91E}"/>
                </a:ext>
              </a:extLst>
            </p:cNvPr>
            <p:cNvSpPr txBox="1"/>
            <p:nvPr/>
          </p:nvSpPr>
          <p:spPr>
            <a:xfrm>
              <a:off x="1750585" y="2176619"/>
              <a:ext cx="859716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8A1C58-824A-DF48-B902-92817B75B23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2180443" y="1814451"/>
              <a:ext cx="938299" cy="3621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95EB42-36AE-FF45-8B82-D88A36DEC3E1}"/>
                </a:ext>
              </a:extLst>
            </p:cNvPr>
            <p:cNvCxnSpPr>
              <a:cxnSpLocks/>
              <a:stCxn id="8" idx="2"/>
              <a:endCxn id="17" idx="0"/>
            </p:cNvCxnSpPr>
            <p:nvPr/>
          </p:nvCxnSpPr>
          <p:spPr>
            <a:xfrm>
              <a:off x="2180443" y="2545951"/>
              <a:ext cx="0" cy="349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BCBBBE-4EB6-2742-9DE9-3CF240CF8499}"/>
                </a:ext>
              </a:extLst>
            </p:cNvPr>
            <p:cNvSpPr txBox="1"/>
            <p:nvPr/>
          </p:nvSpPr>
          <p:spPr>
            <a:xfrm>
              <a:off x="2274267" y="3637619"/>
              <a:ext cx="2112538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Trimmed </a:t>
              </a:r>
              <a:r>
                <a:rPr lang="en-US" dirty="0" err="1"/>
                <a:t>Fastq</a:t>
              </a:r>
              <a:r>
                <a:rPr lang="en-US" dirty="0"/>
                <a:t> File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7881ED-1CDF-5B4F-A629-6788D1FE908A}"/>
                </a:ext>
              </a:extLst>
            </p:cNvPr>
            <p:cNvSpPr txBox="1"/>
            <p:nvPr/>
          </p:nvSpPr>
          <p:spPr>
            <a:xfrm>
              <a:off x="1449343" y="2895651"/>
              <a:ext cx="1462200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Trimmomatic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38C6C3-87E5-A846-BCAE-8120095322B4}"/>
                </a:ext>
              </a:extLst>
            </p:cNvPr>
            <p:cNvSpPr txBox="1"/>
            <p:nvPr/>
          </p:nvSpPr>
          <p:spPr>
            <a:xfrm>
              <a:off x="67905" y="3637619"/>
              <a:ext cx="2112538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Trimmed </a:t>
              </a:r>
              <a:r>
                <a:rPr lang="en-US" dirty="0" err="1"/>
                <a:t>Fastq</a:t>
              </a:r>
              <a:r>
                <a:rPr lang="en-US" dirty="0"/>
                <a:t> File 1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8DFAFCB-0EC8-E847-9CCB-D393988CCE43}"/>
                </a:ext>
              </a:extLst>
            </p:cNvPr>
            <p:cNvCxnSpPr>
              <a:cxnSpLocks/>
              <a:stCxn id="17" idx="2"/>
              <a:endCxn id="25" idx="0"/>
            </p:cNvCxnSpPr>
            <p:nvPr/>
          </p:nvCxnSpPr>
          <p:spPr>
            <a:xfrm flipH="1">
              <a:off x="1124174" y="3264983"/>
              <a:ext cx="1056269" cy="3726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4A23669-DC16-3E4D-B475-7DCA7DB63D2C}"/>
                </a:ext>
              </a:extLst>
            </p:cNvPr>
            <p:cNvCxnSpPr>
              <a:cxnSpLocks/>
              <a:stCxn id="17" idx="2"/>
              <a:endCxn id="16" idx="0"/>
            </p:cNvCxnSpPr>
            <p:nvPr/>
          </p:nvCxnSpPr>
          <p:spPr>
            <a:xfrm>
              <a:off x="2180443" y="3264983"/>
              <a:ext cx="1150093" cy="3726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9A1CD50-D914-2248-8E00-03A984C82F7A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1124174" y="4006951"/>
              <a:ext cx="1150093" cy="3726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F22B6F-3E9E-7F4D-B9A8-1ACADB7B3AA3}"/>
                </a:ext>
              </a:extLst>
            </p:cNvPr>
            <p:cNvSpPr txBox="1"/>
            <p:nvPr/>
          </p:nvSpPr>
          <p:spPr>
            <a:xfrm>
              <a:off x="1844409" y="4379587"/>
              <a:ext cx="859716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FastQC</a:t>
              </a:r>
              <a:endParaRPr lang="en-US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B76BFEC-EA53-0E41-BD0E-759155F60EA5}"/>
                </a:ext>
              </a:extLst>
            </p:cNvPr>
            <p:cNvCxnSpPr>
              <a:cxnSpLocks/>
              <a:stCxn id="16" idx="2"/>
              <a:endCxn id="33" idx="0"/>
            </p:cNvCxnSpPr>
            <p:nvPr/>
          </p:nvCxnSpPr>
          <p:spPr>
            <a:xfrm flipH="1">
              <a:off x="2274267" y="4006951"/>
              <a:ext cx="1056269" cy="3726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C2DB83C-F47A-3E44-B92F-075D08582586}"/>
                </a:ext>
              </a:extLst>
            </p:cNvPr>
            <p:cNvCxnSpPr>
              <a:cxnSpLocks/>
              <a:stCxn id="33" idx="2"/>
              <a:endCxn id="57" idx="0"/>
            </p:cNvCxnSpPr>
            <p:nvPr/>
          </p:nvCxnSpPr>
          <p:spPr>
            <a:xfrm>
              <a:off x="2274267" y="4748919"/>
              <a:ext cx="0" cy="3518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095325-EC15-8F40-BF0B-B91F693C4B6B}"/>
                </a:ext>
              </a:extLst>
            </p:cNvPr>
            <p:cNvSpPr txBox="1"/>
            <p:nvPr/>
          </p:nvSpPr>
          <p:spPr>
            <a:xfrm>
              <a:off x="551656" y="5100772"/>
              <a:ext cx="3445221" cy="646331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Check trimmed </a:t>
              </a:r>
              <a:r>
                <a:rPr lang="en-US" dirty="0" err="1"/>
                <a:t>fastqc</a:t>
              </a:r>
              <a:r>
                <a:rPr lang="en-US" dirty="0"/>
                <a:t> report to see if adapter sequence is present 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DBE9EE-C265-E042-9368-DFEBEDB4B234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4953963" y="698687"/>
            <a:ext cx="1859920" cy="3123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6398F813-0346-924C-98E2-514AF1988292}"/>
              </a:ext>
            </a:extLst>
          </p:cNvPr>
          <p:cNvSpPr/>
          <p:nvPr/>
        </p:nvSpPr>
        <p:spPr>
          <a:xfrm>
            <a:off x="3093080" y="2155297"/>
            <a:ext cx="375326" cy="37532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>
            <a:extLst>
              <a:ext uri="{FF2B5EF4-FFF2-40B4-BE49-F238E27FC236}">
                <a16:creationId xmlns:a16="http://schemas.microsoft.com/office/drawing/2014/main" id="{A94902BE-B7A5-1840-9900-E46DD48AAA31}"/>
              </a:ext>
            </a:extLst>
          </p:cNvPr>
          <p:cNvSpPr/>
          <p:nvPr/>
        </p:nvSpPr>
        <p:spPr>
          <a:xfrm>
            <a:off x="3192034" y="4340189"/>
            <a:ext cx="375326" cy="37532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18006ED-5462-F442-8914-F3F66A2F0F1A}"/>
              </a:ext>
            </a:extLst>
          </p:cNvPr>
          <p:cNvGrpSpPr/>
          <p:nvPr/>
        </p:nvGrpSpPr>
        <p:grpSpPr>
          <a:xfrm>
            <a:off x="8944277" y="2965737"/>
            <a:ext cx="2401965" cy="1104944"/>
            <a:chOff x="7513842" y="4821389"/>
            <a:chExt cx="2401965" cy="110494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F535985-EBFC-6D4D-BE86-2B9F145B5532}"/>
                </a:ext>
              </a:extLst>
            </p:cNvPr>
            <p:cNvSpPr txBox="1"/>
            <p:nvPr/>
          </p:nvSpPr>
          <p:spPr>
            <a:xfrm>
              <a:off x="7513842" y="5557001"/>
              <a:ext cx="2401965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DESeq2/</a:t>
              </a:r>
              <a:r>
                <a:rPr lang="en-US" dirty="0" err="1"/>
                <a:t>edgeR</a:t>
              </a:r>
              <a:r>
                <a:rPr lang="en-US" dirty="0"/>
                <a:t>/</a:t>
              </a:r>
              <a:r>
                <a:rPr lang="en-US" dirty="0" err="1"/>
                <a:t>NOISeq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4DAFEE6-ECEA-D048-8D55-07431F7FF02B}"/>
                </a:ext>
              </a:extLst>
            </p:cNvPr>
            <p:cNvSpPr txBox="1"/>
            <p:nvPr/>
          </p:nvSpPr>
          <p:spPr>
            <a:xfrm>
              <a:off x="8164785" y="4821389"/>
              <a:ext cx="1100077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DE Matrix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E3B76E-514D-BC4C-85FB-ECE07EEE0715}"/>
                </a:ext>
              </a:extLst>
            </p:cNvPr>
            <p:cNvCxnSpPr>
              <a:cxnSpLocks/>
              <a:stCxn id="69" idx="0"/>
              <a:endCxn id="73" idx="2"/>
            </p:cNvCxnSpPr>
            <p:nvPr/>
          </p:nvCxnSpPr>
          <p:spPr>
            <a:xfrm flipH="1" flipV="1">
              <a:off x="8714824" y="5190721"/>
              <a:ext cx="1" cy="36628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9EB5FC-764A-5340-8549-DFB138A65500}"/>
              </a:ext>
            </a:extLst>
          </p:cNvPr>
          <p:cNvGrpSpPr/>
          <p:nvPr/>
        </p:nvGrpSpPr>
        <p:grpSpPr>
          <a:xfrm>
            <a:off x="8794353" y="4577187"/>
            <a:ext cx="2608167" cy="1432614"/>
            <a:chOff x="10533904" y="3415917"/>
            <a:chExt cx="2608167" cy="143261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8C80E2-E741-154B-B7DF-B62D10198990}"/>
                </a:ext>
              </a:extLst>
            </p:cNvPr>
            <p:cNvSpPr txBox="1"/>
            <p:nvPr/>
          </p:nvSpPr>
          <p:spPr>
            <a:xfrm>
              <a:off x="10533904" y="3415917"/>
              <a:ext cx="2608167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GSEA/single sample GSEA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75F3AD0-7678-8544-819E-9C6EDB3C7A67}"/>
                </a:ext>
              </a:extLst>
            </p:cNvPr>
            <p:cNvSpPr txBox="1"/>
            <p:nvPr/>
          </p:nvSpPr>
          <p:spPr>
            <a:xfrm>
              <a:off x="10693693" y="4202200"/>
              <a:ext cx="2288587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Differentially activated pathways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A5AFEBE-8DBE-A24E-A000-443955045D8E}"/>
                </a:ext>
              </a:extLst>
            </p:cNvPr>
            <p:cNvCxnSpPr>
              <a:cxnSpLocks/>
              <a:stCxn id="70" idx="2"/>
              <a:endCxn id="80" idx="0"/>
            </p:cNvCxnSpPr>
            <p:nvPr/>
          </p:nvCxnSpPr>
          <p:spPr>
            <a:xfrm flipH="1">
              <a:off x="11837987" y="3785249"/>
              <a:ext cx="1" cy="41695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F81F019-A788-AD44-9C62-9494D427A562}"/>
              </a:ext>
            </a:extLst>
          </p:cNvPr>
          <p:cNvGrpSpPr/>
          <p:nvPr/>
        </p:nvGrpSpPr>
        <p:grpSpPr>
          <a:xfrm>
            <a:off x="5337508" y="514021"/>
            <a:ext cx="3397144" cy="5473399"/>
            <a:chOff x="6814155" y="152383"/>
            <a:chExt cx="3397144" cy="5473399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F5AFB67-D630-A040-BB3D-BDD6B95AB93F}"/>
                </a:ext>
              </a:extLst>
            </p:cNvPr>
            <p:cNvGrpSpPr/>
            <p:nvPr/>
          </p:nvGrpSpPr>
          <p:grpSpPr>
            <a:xfrm>
              <a:off x="7229478" y="152383"/>
              <a:ext cx="2981821" cy="2533878"/>
              <a:chOff x="7196435" y="365125"/>
              <a:chExt cx="2981821" cy="2533878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0E3C9D-3A27-874A-B9F8-7151CC3AF8CF}"/>
                  </a:ext>
                </a:extLst>
              </p:cNvPr>
              <p:cNvSpPr txBox="1"/>
              <p:nvPr/>
            </p:nvSpPr>
            <p:spPr>
              <a:xfrm>
                <a:off x="8257487" y="365125"/>
                <a:ext cx="859716" cy="369332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HISAT2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9FB281C-A9AE-7C46-A241-80FDCD675F60}"/>
                  </a:ext>
                </a:extLst>
              </p:cNvPr>
              <p:cNvSpPr txBox="1"/>
              <p:nvPr/>
            </p:nvSpPr>
            <p:spPr>
              <a:xfrm>
                <a:off x="7196435" y="1791598"/>
                <a:ext cx="2981821" cy="369332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Samtools</a:t>
                </a:r>
                <a:r>
                  <a:rPr lang="en-US" dirty="0"/>
                  <a:t> (sort, filter, </a:t>
                </a:r>
                <a:r>
                  <a:rPr lang="en-US" dirty="0" err="1"/>
                  <a:t>flagstat</a:t>
                </a:r>
                <a:r>
                  <a:rPr lang="en-US" dirty="0"/>
                  <a:t>)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7EE7053-098A-524E-8DA1-0A0EEAFAFE79}"/>
                  </a:ext>
                </a:extLst>
              </p:cNvPr>
              <p:cNvCxnSpPr>
                <a:cxnSpLocks/>
                <a:stCxn id="63" idx="2"/>
                <a:endCxn id="71" idx="0"/>
              </p:cNvCxnSpPr>
              <p:nvPr/>
            </p:nvCxnSpPr>
            <p:spPr>
              <a:xfrm>
                <a:off x="8687345" y="734457"/>
                <a:ext cx="1" cy="3151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DBCC56-E2AE-814B-81E0-392E02453576}"/>
                  </a:ext>
                </a:extLst>
              </p:cNvPr>
              <p:cNvSpPr txBox="1"/>
              <p:nvPr/>
            </p:nvSpPr>
            <p:spPr>
              <a:xfrm>
                <a:off x="7891064" y="1049557"/>
                <a:ext cx="1592563" cy="3693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Mapped Reads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648F3C-8C5F-2846-B3AA-096F38FC375A}"/>
                  </a:ext>
                </a:extLst>
              </p:cNvPr>
              <p:cNvCxnSpPr>
                <a:cxnSpLocks/>
                <a:stCxn id="71" idx="2"/>
                <a:endCxn id="67" idx="0"/>
              </p:cNvCxnSpPr>
              <p:nvPr/>
            </p:nvCxnSpPr>
            <p:spPr>
              <a:xfrm>
                <a:off x="8687346" y="1418889"/>
                <a:ext cx="0" cy="37270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6ABE4A58-5B07-B14D-BC0E-365C60582376}"/>
                  </a:ext>
                </a:extLst>
              </p:cNvPr>
              <p:cNvCxnSpPr>
                <a:cxnSpLocks/>
                <a:stCxn id="67" idx="2"/>
                <a:endCxn id="85" idx="0"/>
              </p:cNvCxnSpPr>
              <p:nvPr/>
            </p:nvCxnSpPr>
            <p:spPr>
              <a:xfrm flipH="1">
                <a:off x="8684006" y="2160930"/>
                <a:ext cx="3340" cy="36874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8A8EE20-F5CF-E545-9505-14C9DC64CDDF}"/>
                  </a:ext>
                </a:extLst>
              </p:cNvPr>
              <p:cNvSpPr txBox="1"/>
              <p:nvPr/>
            </p:nvSpPr>
            <p:spPr>
              <a:xfrm>
                <a:off x="7509161" y="2529671"/>
                <a:ext cx="2349689" cy="3693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Filtered Mapped Reads</a:t>
                </a:r>
              </a:p>
            </p:txBody>
          </p:sp>
        </p:grp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4FC6E6C-67A0-3A4F-A9B6-2F89C5F46FE4}"/>
                </a:ext>
              </a:extLst>
            </p:cNvPr>
            <p:cNvCxnSpPr>
              <a:cxnSpLocks/>
              <a:stCxn id="85" idx="2"/>
              <a:endCxn id="59" idx="0"/>
            </p:cNvCxnSpPr>
            <p:nvPr/>
          </p:nvCxnSpPr>
          <p:spPr>
            <a:xfrm>
              <a:off x="8717049" y="2686261"/>
              <a:ext cx="2959" cy="37645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5-Point Star 78">
              <a:extLst>
                <a:ext uri="{FF2B5EF4-FFF2-40B4-BE49-F238E27FC236}">
                  <a16:creationId xmlns:a16="http://schemas.microsoft.com/office/drawing/2014/main" id="{5166EA53-F8BB-134C-817A-EAB41537D073}"/>
                </a:ext>
              </a:extLst>
            </p:cNvPr>
            <p:cNvSpPr/>
            <p:nvPr/>
          </p:nvSpPr>
          <p:spPr>
            <a:xfrm>
              <a:off x="6814155" y="1568205"/>
              <a:ext cx="375326" cy="375326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8CAF7A-9E3B-654B-9D4B-873849F2B656}"/>
                </a:ext>
              </a:extLst>
            </p:cNvPr>
            <p:cNvSpPr txBox="1"/>
            <p:nvPr/>
          </p:nvSpPr>
          <p:spPr>
            <a:xfrm>
              <a:off x="7595772" y="3062712"/>
              <a:ext cx="2248471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FeatureCounts</a:t>
              </a:r>
              <a:r>
                <a:rPr lang="en-US" dirty="0"/>
                <a:t>/</a:t>
              </a:r>
              <a:r>
                <a:rPr lang="en-US" dirty="0" err="1"/>
                <a:t>edgeR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2927B5-C4F9-D44F-85B5-5902842FC5FF}"/>
                </a:ext>
              </a:extLst>
            </p:cNvPr>
            <p:cNvSpPr txBox="1"/>
            <p:nvPr/>
          </p:nvSpPr>
          <p:spPr>
            <a:xfrm>
              <a:off x="8008197" y="3796882"/>
              <a:ext cx="1417701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Counts/TPM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313EE5C-C897-3B4A-9180-7D2F0D2C8E99}"/>
                </a:ext>
              </a:extLst>
            </p:cNvPr>
            <p:cNvCxnSpPr>
              <a:cxnSpLocks/>
              <a:stCxn id="59" idx="2"/>
              <a:endCxn id="60" idx="0"/>
            </p:cNvCxnSpPr>
            <p:nvPr/>
          </p:nvCxnSpPr>
          <p:spPr>
            <a:xfrm flipH="1">
              <a:off x="8717048" y="3432044"/>
              <a:ext cx="2960" cy="3648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BC04931-A3C9-0840-82D4-0ECB0C96F608}"/>
                </a:ext>
              </a:extLst>
            </p:cNvPr>
            <p:cNvSpPr txBox="1"/>
            <p:nvPr/>
          </p:nvSpPr>
          <p:spPr>
            <a:xfrm>
              <a:off x="7586418" y="4523749"/>
              <a:ext cx="2261261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NOISeq</a:t>
              </a:r>
              <a:r>
                <a:rPr lang="en-US" dirty="0"/>
                <a:t> Normalization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042C335-BE66-B84A-B7EC-0540C95CE9A4}"/>
                </a:ext>
              </a:extLst>
            </p:cNvPr>
            <p:cNvCxnSpPr>
              <a:cxnSpLocks/>
              <a:stCxn id="60" idx="2"/>
              <a:endCxn id="87" idx="0"/>
            </p:cNvCxnSpPr>
            <p:nvPr/>
          </p:nvCxnSpPr>
          <p:spPr>
            <a:xfrm>
              <a:off x="8717048" y="4166214"/>
              <a:ext cx="1" cy="3575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EFB3D29-C63A-9D47-886F-7D4934ACEAF5}"/>
                </a:ext>
              </a:extLst>
            </p:cNvPr>
            <p:cNvSpPr txBox="1"/>
            <p:nvPr/>
          </p:nvSpPr>
          <p:spPr>
            <a:xfrm>
              <a:off x="7732545" y="5256450"/>
              <a:ext cx="1969007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Normalized Counts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84BFCF3-4109-0D4C-80BF-6FEF91C35215}"/>
                </a:ext>
              </a:extLst>
            </p:cNvPr>
            <p:cNvCxnSpPr>
              <a:cxnSpLocks/>
              <a:stCxn id="87" idx="2"/>
              <a:endCxn id="108" idx="0"/>
            </p:cNvCxnSpPr>
            <p:nvPr/>
          </p:nvCxnSpPr>
          <p:spPr>
            <a:xfrm>
              <a:off x="8717049" y="4893081"/>
              <a:ext cx="0" cy="3633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2108D59-F641-DE4F-A6BD-E7151A9E6062}"/>
              </a:ext>
            </a:extLst>
          </p:cNvPr>
          <p:cNvCxnSpPr>
            <a:cxnSpLocks/>
            <a:stCxn id="108" idx="3"/>
            <a:endCxn id="69" idx="1"/>
          </p:cNvCxnSpPr>
          <p:nvPr/>
        </p:nvCxnSpPr>
        <p:spPr>
          <a:xfrm flipV="1">
            <a:off x="8224905" y="3886015"/>
            <a:ext cx="719372" cy="1916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33778D-4199-E74A-8D08-97A687FAC58C}"/>
              </a:ext>
            </a:extLst>
          </p:cNvPr>
          <p:cNvCxnSpPr>
            <a:cxnSpLocks/>
            <a:stCxn id="108" idx="3"/>
            <a:endCxn id="70" idx="1"/>
          </p:cNvCxnSpPr>
          <p:nvPr/>
        </p:nvCxnSpPr>
        <p:spPr>
          <a:xfrm flipV="1">
            <a:off x="8224905" y="4761853"/>
            <a:ext cx="569448" cy="10409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5-Point Star 144">
            <a:extLst>
              <a:ext uri="{FF2B5EF4-FFF2-40B4-BE49-F238E27FC236}">
                <a16:creationId xmlns:a16="http://schemas.microsoft.com/office/drawing/2014/main" id="{E420CFB1-C3C3-B245-9B94-25147AA5CCE0}"/>
              </a:ext>
            </a:extLst>
          </p:cNvPr>
          <p:cNvSpPr/>
          <p:nvPr/>
        </p:nvSpPr>
        <p:spPr>
          <a:xfrm>
            <a:off x="5685062" y="4844384"/>
            <a:ext cx="375326" cy="37532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5-Point Star 145">
            <a:extLst>
              <a:ext uri="{FF2B5EF4-FFF2-40B4-BE49-F238E27FC236}">
                <a16:creationId xmlns:a16="http://schemas.microsoft.com/office/drawing/2014/main" id="{6D4BEC26-0D84-B54F-8C4A-93BB42E238D5}"/>
              </a:ext>
            </a:extLst>
          </p:cNvPr>
          <p:cNvSpPr/>
          <p:nvPr/>
        </p:nvSpPr>
        <p:spPr>
          <a:xfrm>
            <a:off x="11408834" y="4564253"/>
            <a:ext cx="375326" cy="37532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5-Point Star 146">
            <a:extLst>
              <a:ext uri="{FF2B5EF4-FFF2-40B4-BE49-F238E27FC236}">
                <a16:creationId xmlns:a16="http://schemas.microsoft.com/office/drawing/2014/main" id="{EB11073C-7B2B-2A4D-A331-CF256A2BA746}"/>
              </a:ext>
            </a:extLst>
          </p:cNvPr>
          <p:cNvSpPr/>
          <p:nvPr/>
        </p:nvSpPr>
        <p:spPr>
          <a:xfrm>
            <a:off x="11343702" y="3655645"/>
            <a:ext cx="375326" cy="37532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C811716-4832-AE4F-8471-2108E8013F0B}"/>
              </a:ext>
            </a:extLst>
          </p:cNvPr>
          <p:cNvGrpSpPr/>
          <p:nvPr/>
        </p:nvGrpSpPr>
        <p:grpSpPr>
          <a:xfrm>
            <a:off x="9112842" y="346031"/>
            <a:ext cx="2762731" cy="1037088"/>
            <a:chOff x="8584591" y="161366"/>
            <a:chExt cx="2762731" cy="1037088"/>
          </a:xfrm>
        </p:grpSpPr>
        <p:sp>
          <p:nvSpPr>
            <p:cNvPr id="150" name="5-Point Star 149">
              <a:extLst>
                <a:ext uri="{FF2B5EF4-FFF2-40B4-BE49-F238E27FC236}">
                  <a16:creationId xmlns:a16="http://schemas.microsoft.com/office/drawing/2014/main" id="{E6A01C67-7F4E-A941-8247-5C45DFDF5373}"/>
                </a:ext>
              </a:extLst>
            </p:cNvPr>
            <p:cNvSpPr/>
            <p:nvPr/>
          </p:nvSpPr>
          <p:spPr>
            <a:xfrm>
              <a:off x="8734405" y="240372"/>
              <a:ext cx="375326" cy="375326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DE331EC-599F-C843-95C9-9843EC20874D}"/>
                </a:ext>
              </a:extLst>
            </p:cNvPr>
            <p:cNvSpPr txBox="1"/>
            <p:nvPr/>
          </p:nvSpPr>
          <p:spPr>
            <a:xfrm>
              <a:off x="9109731" y="244840"/>
              <a:ext cx="2237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Visualization step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62CAC9B-AE1E-E449-BD24-918229C0EFCD}"/>
                </a:ext>
              </a:extLst>
            </p:cNvPr>
            <p:cNvSpPr txBox="1"/>
            <p:nvPr/>
          </p:nvSpPr>
          <p:spPr>
            <a:xfrm>
              <a:off x="8734405" y="724098"/>
              <a:ext cx="1022781" cy="369332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117CE3D-25E0-254A-B326-DBD752071ADF}"/>
                </a:ext>
              </a:extLst>
            </p:cNvPr>
            <p:cNvSpPr txBox="1"/>
            <p:nvPr/>
          </p:nvSpPr>
          <p:spPr>
            <a:xfrm>
              <a:off x="9946753" y="724098"/>
              <a:ext cx="871239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A852758-BF1D-8C4C-8C07-A6BB8583CFAA}"/>
                </a:ext>
              </a:extLst>
            </p:cNvPr>
            <p:cNvSpPr/>
            <p:nvPr/>
          </p:nvSpPr>
          <p:spPr>
            <a:xfrm>
              <a:off x="8584591" y="161366"/>
              <a:ext cx="2528058" cy="103708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90BC768A-439B-D04A-A893-5FF071269269}"/>
              </a:ext>
            </a:extLst>
          </p:cNvPr>
          <p:cNvSpPr txBox="1"/>
          <p:nvPr/>
        </p:nvSpPr>
        <p:spPr>
          <a:xfrm>
            <a:off x="542465" y="5901905"/>
            <a:ext cx="4795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Demultiplexing step is needed for single cell RNA sequencing data after trimming and before alignment to reference </a:t>
            </a:r>
          </a:p>
        </p:txBody>
      </p:sp>
    </p:spTree>
    <p:extLst>
      <p:ext uri="{BB962C8B-B14F-4D97-AF65-F5344CB8AC3E}">
        <p14:creationId xmlns:p14="http://schemas.microsoft.com/office/powerpoint/2010/main" val="2104705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81F3-8C1D-9E47-A022-4457A3B3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</a:t>
            </a:r>
            <a:r>
              <a:rPr lang="en-US" dirty="0" err="1"/>
              <a:t>Fastq</a:t>
            </a:r>
            <a:r>
              <a:rPr lang="en-US" dirty="0"/>
              <a:t> Files for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8F9AD-75C6-884F-AE55-3D1B940F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FASTQC (</a:t>
            </a:r>
            <a:r>
              <a:rPr lang="en-US" dirty="0">
                <a:hlinkClick r:id="rId2"/>
              </a:rPr>
              <a:t>file:///Users/jasonkunisaki/Desktop/fastqc_report.html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GC content</a:t>
            </a:r>
          </a:p>
          <a:p>
            <a:pPr lvl="1"/>
            <a:r>
              <a:rPr lang="en-US" dirty="0"/>
              <a:t>Duplication rate</a:t>
            </a:r>
          </a:p>
          <a:p>
            <a:pPr lvl="1"/>
            <a:r>
              <a:rPr lang="en-US" dirty="0"/>
              <a:t>Overrepresented k-</a:t>
            </a:r>
            <a:r>
              <a:rPr lang="en-US" dirty="0" err="1"/>
              <a:t>mers</a:t>
            </a:r>
            <a:endParaRPr lang="en-US" dirty="0"/>
          </a:p>
          <a:p>
            <a:pPr lvl="1"/>
            <a:r>
              <a:rPr lang="en-US" dirty="0"/>
              <a:t>Sequence quality</a:t>
            </a:r>
          </a:p>
          <a:p>
            <a:pPr lvl="1"/>
            <a:r>
              <a:rPr lang="en-US" dirty="0"/>
              <a:t>Presence of adapters</a:t>
            </a:r>
          </a:p>
          <a:p>
            <a:pPr lvl="1"/>
            <a:r>
              <a:rPr lang="en-US" dirty="0"/>
              <a:t>Information on output can be found here: </a:t>
            </a:r>
            <a:r>
              <a:rPr lang="en-US" dirty="0">
                <a:hlinkClick r:id="rId3"/>
              </a:rPr>
              <a:t>http://www.bioinformatics.babraham.ac.uk/projects/fastqc/Help/3%20Analysis%20Modules/</a:t>
            </a:r>
            <a:r>
              <a:rPr lang="en-US" dirty="0"/>
              <a:t> </a:t>
            </a:r>
          </a:p>
          <a:p>
            <a:r>
              <a:rPr lang="en-US" dirty="0" err="1"/>
              <a:t>Trimmomatic</a:t>
            </a:r>
            <a:endParaRPr lang="en-US" dirty="0"/>
          </a:p>
          <a:p>
            <a:pPr lvl="1"/>
            <a:r>
              <a:rPr lang="en-US" dirty="0"/>
              <a:t>Trim adapter sequences</a:t>
            </a:r>
          </a:p>
          <a:p>
            <a:pPr lvl="1"/>
            <a:r>
              <a:rPr lang="en-US" dirty="0"/>
              <a:t>Can trim poor-quality bases to improve </a:t>
            </a:r>
            <a:r>
              <a:rPr lang="en-US" dirty="0" err="1"/>
              <a:t>mappability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5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B93A-58EA-9F44-BE33-6C9B745D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and Read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9F47-1367-BE4C-9516-CB1D4E98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HISAT2</a:t>
            </a:r>
          </a:p>
          <a:p>
            <a:pPr lvl="1"/>
            <a:r>
              <a:rPr lang="en-US" dirty="0"/>
              <a:t>More efficient at mapping than STAR and Tophat2 (</a:t>
            </a:r>
            <a:r>
              <a:rPr lang="en-US" dirty="0" err="1"/>
              <a:t>esp</a:t>
            </a:r>
            <a:r>
              <a:rPr lang="en-US" dirty="0"/>
              <a:t> with large and well annotated reference genomes)</a:t>
            </a:r>
          </a:p>
          <a:p>
            <a:r>
              <a:rPr lang="en-US" dirty="0" err="1"/>
              <a:t>Samtools</a:t>
            </a:r>
            <a:endParaRPr lang="en-US" dirty="0"/>
          </a:p>
          <a:p>
            <a:pPr lvl="1"/>
            <a:r>
              <a:rPr lang="en-US" dirty="0"/>
              <a:t>Filters: -f 1 –F 268</a:t>
            </a:r>
          </a:p>
          <a:p>
            <a:pPr lvl="2"/>
            <a:r>
              <a:rPr lang="en-US" dirty="0"/>
              <a:t>Keep reads that are paired (-f option)</a:t>
            </a:r>
          </a:p>
          <a:p>
            <a:pPr lvl="2"/>
            <a:r>
              <a:rPr lang="en-US" dirty="0"/>
              <a:t>Remove unmapped reads, unmapped mate, and not primary alignment (-F option)</a:t>
            </a:r>
          </a:p>
          <a:p>
            <a:pPr lvl="2"/>
            <a:r>
              <a:rPr lang="en-US" dirty="0"/>
              <a:t>Refer to </a:t>
            </a:r>
            <a:r>
              <a:rPr lang="en-US" dirty="0">
                <a:hlinkClick r:id="rId2"/>
              </a:rPr>
              <a:t>https://broadinstitute.github.io/picard/explain-flags.html</a:t>
            </a:r>
            <a:r>
              <a:rPr lang="en-US" dirty="0"/>
              <a:t> for </a:t>
            </a:r>
            <a:r>
              <a:rPr lang="en-US" dirty="0" err="1"/>
              <a:t>samtools</a:t>
            </a:r>
            <a:r>
              <a:rPr lang="en-US" dirty="0"/>
              <a:t> flags</a:t>
            </a:r>
          </a:p>
          <a:p>
            <a:pPr lvl="1"/>
            <a:r>
              <a:rPr lang="en-US" dirty="0" err="1"/>
              <a:t>Flagstat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C3B1-C8AE-1B48-9160-8BBDD5904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5099050"/>
            <a:ext cx="3740150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9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BB59-12D3-E048-A5D4-235D06E7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Expression of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B795-FAA3-7A42-AA19-52BDE080B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FeatureCounts</a:t>
            </a:r>
            <a:r>
              <a:rPr lang="en-US" dirty="0"/>
              <a:t> (</a:t>
            </a:r>
            <a:r>
              <a:rPr lang="en-US" dirty="0" err="1"/>
              <a:t>Rsubread</a:t>
            </a:r>
            <a:r>
              <a:rPr lang="en-US" dirty="0"/>
              <a:t> package in R)</a:t>
            </a:r>
          </a:p>
          <a:p>
            <a:pPr lvl="1"/>
            <a:r>
              <a:rPr lang="en-US" dirty="0"/>
              <a:t>Requires reads to be paired</a:t>
            </a:r>
          </a:p>
          <a:p>
            <a:pPr lvl="1"/>
            <a:r>
              <a:rPr lang="en-US" dirty="0"/>
              <a:t>Does not count for chimeric fragments (read pairs that do not align to the same chromosome) and multi-mapped reads</a:t>
            </a:r>
          </a:p>
          <a:p>
            <a:pPr lvl="1"/>
            <a:r>
              <a:rPr lang="en-US" dirty="0"/>
              <a:t>Uses built-in annotation file </a:t>
            </a:r>
            <a:r>
              <a:rPr lang="en-US" dirty="0">
                <a:sym typeface="Wingdings" pitchFamily="2" charset="2"/>
              </a:rPr>
              <a:t> outputs </a:t>
            </a:r>
            <a:r>
              <a:rPr lang="en-US" dirty="0" err="1">
                <a:sym typeface="Wingdings" pitchFamily="2" charset="2"/>
              </a:rPr>
              <a:t>entrez</a:t>
            </a:r>
            <a:r>
              <a:rPr lang="en-US" dirty="0">
                <a:sym typeface="Wingdings" pitchFamily="2" charset="2"/>
              </a:rPr>
              <a:t> id’s for each feature</a:t>
            </a:r>
            <a:endParaRPr lang="en-US" dirty="0"/>
          </a:p>
          <a:p>
            <a:pPr lvl="1"/>
            <a:r>
              <a:rPr lang="en-US" dirty="0"/>
              <a:t>Output</a:t>
            </a:r>
          </a:p>
          <a:p>
            <a:pPr lvl="2"/>
            <a:r>
              <a:rPr lang="en-US" dirty="0"/>
              <a:t>Raw counts for each feature</a:t>
            </a:r>
          </a:p>
          <a:p>
            <a:pPr lvl="3"/>
            <a:r>
              <a:rPr lang="en-US" dirty="0"/>
              <a:t>Custom script uses feature lengths to convert counts to TPM (normalize the feature lengths)</a:t>
            </a:r>
          </a:p>
          <a:p>
            <a:pPr lvl="2"/>
            <a:r>
              <a:rPr lang="en-US" dirty="0"/>
              <a:t>Stat file </a:t>
            </a:r>
          </a:p>
          <a:p>
            <a:pPr lvl="3"/>
            <a:r>
              <a:rPr lang="en-US" dirty="0"/>
              <a:t>Shows # of mapped and unmapped reads for all features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CE9DB0-AFE8-CA42-81BF-7DE781892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100756"/>
              </p:ext>
            </p:extLst>
          </p:nvPr>
        </p:nvGraphicFramePr>
        <p:xfrm>
          <a:off x="7665463" y="1382726"/>
          <a:ext cx="3204718" cy="2409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316">
                  <a:extLst>
                    <a:ext uri="{9D8B030D-6E8A-4147-A177-3AD203B41FA5}">
                      <a16:colId xmlns:a16="http://schemas.microsoft.com/office/drawing/2014/main" val="2093409883"/>
                    </a:ext>
                  </a:extLst>
                </a:gridCol>
                <a:gridCol w="811701">
                  <a:extLst>
                    <a:ext uri="{9D8B030D-6E8A-4147-A177-3AD203B41FA5}">
                      <a16:colId xmlns:a16="http://schemas.microsoft.com/office/drawing/2014/main" val="17400152"/>
                    </a:ext>
                  </a:extLst>
                </a:gridCol>
                <a:gridCol w="811701">
                  <a:extLst>
                    <a:ext uri="{9D8B030D-6E8A-4147-A177-3AD203B41FA5}">
                      <a16:colId xmlns:a16="http://schemas.microsoft.com/office/drawing/2014/main" val="318898287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Expression Matrix (raw counts)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37824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783110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653635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3189430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100422834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0130248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645520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6015447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895609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729737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3055978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100507658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5610301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100132287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0250606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100288646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409048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729759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305587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100131754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188192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192289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44367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0C937B-B4B8-554D-ADD4-B2F9A9E49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3017"/>
              </p:ext>
            </p:extLst>
          </p:nvPr>
        </p:nvGraphicFramePr>
        <p:xfrm>
          <a:off x="7665462" y="4088603"/>
          <a:ext cx="3204718" cy="241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168">
                  <a:extLst>
                    <a:ext uri="{9D8B030D-6E8A-4147-A177-3AD203B41FA5}">
                      <a16:colId xmlns:a16="http://schemas.microsoft.com/office/drawing/2014/main" val="2093409883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17400152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3188982872"/>
                    </a:ext>
                  </a:extLst>
                </a:gridCol>
              </a:tblGrid>
              <a:tr h="201561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Stats File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37824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783110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38722489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21308314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3189430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Unassigned_Unmapped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0130248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Unassigned_MappingQuality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6015447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Unassigned_Chimera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895609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Unassigned_FragmentLength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3055978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Unassigned_Duplicate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10301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Unassigned_MultiMapping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1126610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619104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0250606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Unassigned_Secondary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409048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Unassigned_Nonjunction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0305587"/>
                  </a:ext>
                </a:extLst>
              </a:tr>
              <a:tr h="201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Unassigned_NoFeatures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7135495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4896753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4436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45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1319-638C-4047-AC79-D2E6ACDE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RPKM vs FPKM vs TPM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018E2F-02C2-EA4B-8B8A-37B316190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88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RPKM and FPKM – Reads/Fragments Per Kilobase Million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𝑆𝑐𝑎𝑙𝑖𝑛𝑔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𝐹𝑎𝑐𝑡𝑜𝑟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𝑅𝑒𝑎𝑑𝑠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Normalizes for sequencing depth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𝑅𝑃𝐾𝑀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𝑅𝑒𝑎𝑑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𝐶𝑜𝑢𝑛𝑡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𝑆𝑐𝑎𝑙𝑖𝑛𝑔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𝐹𝑎𝑐𝑡𝑜𝑟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𝐺𝑒𝑛𝑒𝑠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fragment was mapped twice as in paired-end reads, RPKM accounts for both reads (double counting)</a:t>
                </a:r>
              </a:p>
              <a:p>
                <a:pPr lvl="1"/>
                <a:r>
                  <a:rPr lang="en-US" dirty="0"/>
                  <a:t>FPKM avoids double counting by looking at distinct fragments</a:t>
                </a:r>
              </a:p>
              <a:p>
                <a:r>
                  <a:rPr lang="en-US" dirty="0"/>
                  <a:t>TPM – Transcripts Per Kilobase Million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𝑆𝑐𝑎𝑙𝑖𝑛𝑔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𝐹𝑎𝑐𝑡𝑜𝑟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𝑔𝑒𝑛𝑒𝑠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𝑅𝑒𝑎𝑑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𝐶𝑜𝑢𝑛𝑡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𝐿𝑒𝑛𝑔𝑡h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𝐺𝑒𝑛𝑒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dirty="0">
                  <a:sym typeface="Wingdings" pitchFamily="2" charset="2"/>
                </a:endParaRPr>
              </a:p>
              <a:p>
                <a:pPr lvl="2"/>
                <a:r>
                  <a:rPr lang="en-US" dirty="0">
                    <a:sym typeface="Wingdings" pitchFamily="2" charset="2"/>
                  </a:rPr>
                  <a:t>Division normalizes for gene length, summation normalizes for sequencing depth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𝑅𝑒𝑎𝑑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𝐶𝑜𝑢𝑛𝑡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𝐿𝑒𝑛𝑔𝑡h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𝐺𝑒𝑛𝑒𝑠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𝑆𝑐𝑎𝑙𝑖𝑛𝑔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𝐹𝑎𝑐𝑡𝑜𝑟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TPM is comparable across samples because replicates will have the same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Proportion of reads mapped to a specific gene in each sample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018E2F-02C2-EA4B-8B8A-37B316190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8813"/>
              </a:xfrm>
              <a:blipFill>
                <a:blip r:embed="rId3"/>
                <a:stretch>
                  <a:fillRect l="-844" t="-4533" b="-7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89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5E5C-5D9A-1A43-9D3F-F4EC4CD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NOISeq</a:t>
            </a:r>
            <a:r>
              <a:rPr lang="en-US" dirty="0"/>
              <a:t>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A277-3067-1645-B5A1-834CB969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NOISeq</a:t>
            </a:r>
            <a:r>
              <a:rPr lang="en-US" dirty="0"/>
              <a:t> functions are used to explore and visualize potential bias</a:t>
            </a:r>
          </a:p>
          <a:p>
            <a:pPr lvl="1"/>
            <a:r>
              <a:rPr lang="en-US" dirty="0"/>
              <a:t>Biotype Detection Plot</a:t>
            </a:r>
          </a:p>
          <a:p>
            <a:pPr lvl="1"/>
            <a:r>
              <a:rPr lang="en-US" dirty="0"/>
              <a:t>Sequencing Depth Plot</a:t>
            </a:r>
          </a:p>
          <a:p>
            <a:pPr lvl="1"/>
            <a:r>
              <a:rPr lang="en-US" dirty="0"/>
              <a:t>Length Bias Plot</a:t>
            </a:r>
          </a:p>
          <a:p>
            <a:pPr lvl="1"/>
            <a:r>
              <a:rPr lang="en-US" dirty="0"/>
              <a:t>GC Content Bias Plot</a:t>
            </a:r>
          </a:p>
          <a:p>
            <a:pPr lvl="1"/>
            <a:r>
              <a:rPr lang="en-US" dirty="0"/>
              <a:t>RNA Composition Plot</a:t>
            </a:r>
          </a:p>
          <a:p>
            <a:pPr lvl="1"/>
            <a:r>
              <a:rPr lang="en-US" dirty="0"/>
              <a:t>Batch Effects</a:t>
            </a:r>
          </a:p>
          <a:p>
            <a:r>
              <a:rPr lang="en-US" dirty="0"/>
              <a:t>Other software/functions will be implemented to perform the bias correction</a:t>
            </a:r>
          </a:p>
          <a:p>
            <a:r>
              <a:rPr lang="en-US" b="1" dirty="0"/>
              <a:t>DE analysis should not include correction for length and </a:t>
            </a:r>
            <a:r>
              <a:rPr lang="en-US" b="1" dirty="0" err="1"/>
              <a:t>gc</a:t>
            </a:r>
            <a:r>
              <a:rPr lang="en-US" b="1" dirty="0"/>
              <a:t> content bias while GSEA should (to generate the ranked expression list in each sample)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4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5E5C-5D9A-1A43-9D3F-F4EC4CD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NOISeq</a:t>
            </a:r>
            <a:r>
              <a:rPr lang="en-US" dirty="0"/>
              <a:t>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A277-3067-1645-B5A1-834CB969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760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Biotype Detection Plot</a:t>
            </a:r>
          </a:p>
          <a:p>
            <a:pPr lvl="1"/>
            <a:r>
              <a:rPr lang="en-US" dirty="0"/>
              <a:t>Are a majority of the detected features protein coding?</a:t>
            </a:r>
          </a:p>
          <a:p>
            <a:pPr lvl="1"/>
            <a:r>
              <a:rPr lang="en-US" dirty="0"/>
              <a:t>Gray bar: % of each biotype in the whole set of provided features</a:t>
            </a:r>
          </a:p>
          <a:p>
            <a:pPr lvl="1"/>
            <a:r>
              <a:rPr lang="en-US" dirty="0"/>
              <a:t>Stripped Bar: % of each biotype in a single sample with # of counts &gt; </a:t>
            </a:r>
            <a:r>
              <a:rPr lang="en-US" i="1" dirty="0"/>
              <a:t>x</a:t>
            </a:r>
          </a:p>
          <a:p>
            <a:pPr lvl="1"/>
            <a:r>
              <a:rPr lang="en-US" dirty="0"/>
              <a:t>Solid bar:  % of each biotype within the sample</a:t>
            </a:r>
          </a:p>
          <a:p>
            <a:pPr lvl="1"/>
            <a:r>
              <a:rPr lang="en-US" dirty="0"/>
              <a:t>Dotted green line separates most abundant biotypes (to the left)</a:t>
            </a:r>
          </a:p>
          <a:p>
            <a:pPr lvl="2"/>
            <a:r>
              <a:rPr lang="en-US" dirty="0"/>
              <a:t>Bars on the left have the left y-axis</a:t>
            </a:r>
          </a:p>
          <a:p>
            <a:pPr lvl="2"/>
            <a:r>
              <a:rPr lang="en-US" dirty="0"/>
              <a:t>Bars on the right have the right y-axis</a:t>
            </a:r>
          </a:p>
          <a:p>
            <a:pPr lvl="1"/>
            <a:r>
              <a:rPr lang="en-US" dirty="0"/>
              <a:t>Can generate plots on per-sample or per condition-basis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7BB3-4E67-B141-933B-F4A61CFC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1825625"/>
            <a:ext cx="3911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52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5E5C-5D9A-1A43-9D3F-F4EC4CD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NOISeq</a:t>
            </a:r>
            <a:r>
              <a:rPr lang="en-US" dirty="0"/>
              <a:t>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A277-3067-1645-B5A1-834CB969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294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Sequencing Depth Plot</a:t>
            </a:r>
          </a:p>
          <a:p>
            <a:pPr lvl="1"/>
            <a:r>
              <a:rPr lang="en-US" dirty="0"/>
              <a:t># of features in genome with &gt; k counts at the sample’s sequencing depth (left y-axis)</a:t>
            </a:r>
          </a:p>
          <a:p>
            <a:pPr lvl="1"/>
            <a:r>
              <a:rPr lang="en-US" dirty="0"/>
              <a:t> Simulates feature detection numbers with higher and lower sequencing depths</a:t>
            </a:r>
          </a:p>
          <a:p>
            <a:pPr lvl="1"/>
            <a:r>
              <a:rPr lang="en-US" dirty="0"/>
              <a:t>Vertical bars: # of new features detected when increasing sequencing depth (right y-axis)</a:t>
            </a:r>
          </a:p>
          <a:p>
            <a:pPr lvl="2"/>
            <a:r>
              <a:rPr lang="en-US" dirty="0"/>
              <a:t>Only when there are 2 samples</a:t>
            </a:r>
          </a:p>
          <a:p>
            <a:pPr lvl="1"/>
            <a:r>
              <a:rPr lang="en-US" dirty="0"/>
              <a:t>% detected value: % of features detected with more than k counts at the real sequencing depth (solid point on top graph)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3E659-FCF6-534C-8E4B-57BC09260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57" y="1690688"/>
            <a:ext cx="4779693" cy="35590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6C339-5151-4546-8C35-B8C045AE6FEF}"/>
              </a:ext>
            </a:extLst>
          </p:cNvPr>
          <p:cNvSpPr/>
          <p:nvPr/>
        </p:nvSpPr>
        <p:spPr>
          <a:xfrm>
            <a:off x="10343408" y="4536374"/>
            <a:ext cx="546265" cy="605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AB4C3B-A1F1-EA43-9E32-4FEA624E61EE}"/>
              </a:ext>
            </a:extLst>
          </p:cNvPr>
          <p:cNvCxnSpPr/>
          <p:nvPr/>
        </p:nvCxnSpPr>
        <p:spPr>
          <a:xfrm flipV="1">
            <a:off x="6020790" y="4999512"/>
            <a:ext cx="4322618" cy="35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3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5E5C-5D9A-1A43-9D3F-F4EC4CD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NOISeq</a:t>
            </a:r>
            <a:r>
              <a:rPr lang="en-US" dirty="0"/>
              <a:t>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A277-3067-1645-B5A1-834CB969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7725" cy="4351338"/>
          </a:xfrm>
        </p:spPr>
        <p:txBody>
          <a:bodyPr>
            <a:normAutofit/>
          </a:bodyPr>
          <a:lstStyle/>
          <a:p>
            <a:r>
              <a:rPr lang="en-US" dirty="0"/>
              <a:t>Low Count Features Plot</a:t>
            </a:r>
          </a:p>
          <a:p>
            <a:pPr lvl="1"/>
            <a:r>
              <a:rPr lang="en-US" dirty="0"/>
              <a:t>Features with low counts are not reliable and produce noise</a:t>
            </a:r>
          </a:p>
          <a:p>
            <a:pPr lvl="1"/>
            <a:r>
              <a:rPr lang="en-US" dirty="0"/>
              <a:t>Bars: % of features that have more than 0, 1, 2, 5, or 10 counts per million (CPM) </a:t>
            </a:r>
          </a:p>
          <a:p>
            <a:pPr lvl="1"/>
            <a:r>
              <a:rPr lang="en-US" dirty="0"/>
              <a:t>Horizontal lines: % of features with a specified CPM value in at least 1 sample</a:t>
            </a:r>
          </a:p>
          <a:p>
            <a:pPr lvl="2"/>
            <a:r>
              <a:rPr lang="en-US" dirty="0"/>
              <a:t>“75 % of the features will have a CPM value greater than 1 in at least one of the two samples. The other 25% will have a CPM value less than 1”</a:t>
            </a:r>
          </a:p>
          <a:p>
            <a:pPr lvl="1"/>
            <a:r>
              <a:rPr lang="en-US" dirty="0"/>
              <a:t>Sequencing depth shown at the top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9A97B-85AA-AE44-B16D-121DF690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25" y="933677"/>
            <a:ext cx="4587875" cy="52432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CA12BD-F1A1-424A-93F9-C2F4821CED69}"/>
              </a:ext>
            </a:extLst>
          </p:cNvPr>
          <p:cNvSpPr/>
          <p:nvPr/>
        </p:nvSpPr>
        <p:spPr>
          <a:xfrm>
            <a:off x="7153835" y="2388198"/>
            <a:ext cx="4044876" cy="279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CA83-3BD2-C044-ABF7-D0566F41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366860"/>
            <a:ext cx="10515600" cy="1325563"/>
          </a:xfrm>
        </p:spPr>
        <p:txBody>
          <a:bodyPr/>
          <a:lstStyle/>
          <a:p>
            <a:r>
              <a:rPr lang="en-US" dirty="0"/>
              <a:t>Introduction to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305A-4597-EA44-BC34-D2A040DDE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100" y="1690688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&gt;&gt; Microarray</a:t>
            </a:r>
          </a:p>
          <a:p>
            <a:pPr lvl="1"/>
            <a:r>
              <a:rPr lang="en-US" dirty="0"/>
              <a:t>Detect novel transcripts, isoform structures, and non-coding RNA</a:t>
            </a:r>
          </a:p>
          <a:p>
            <a:pPr lvl="1"/>
            <a:r>
              <a:rPr lang="en-US" dirty="0"/>
              <a:t>Higher sensitivity (true positive rate) and specificity (true negative rate)</a:t>
            </a:r>
          </a:p>
          <a:p>
            <a:pPr lvl="1"/>
            <a:r>
              <a:rPr lang="en-US" dirty="0"/>
              <a:t>Identify rare and low-abundance transcripts</a:t>
            </a:r>
          </a:p>
          <a:p>
            <a:r>
              <a:rPr lang="en-US" dirty="0"/>
              <a:t>Goal: identify expression profiles that characterize a specific phenotype </a:t>
            </a:r>
          </a:p>
          <a:p>
            <a:pPr lvl="1"/>
            <a:r>
              <a:rPr lang="en-US" dirty="0"/>
              <a:t>tumor vs normal</a:t>
            </a:r>
          </a:p>
          <a:p>
            <a:pPr lvl="1"/>
            <a:r>
              <a:rPr lang="en-US" dirty="0"/>
              <a:t>response vs nonresponse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2A014-49A3-2341-AC03-085FFE7F4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55"/>
          <a:stretch/>
        </p:blipFill>
        <p:spPr>
          <a:xfrm>
            <a:off x="5473700" y="2296198"/>
            <a:ext cx="6348954" cy="31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45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5E5C-5D9A-1A43-9D3F-F4EC4CD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NOISeq</a:t>
            </a:r>
            <a:r>
              <a:rPr lang="en-US" dirty="0"/>
              <a:t>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A277-3067-1645-B5A1-834CB969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8900" cy="4351338"/>
          </a:xfrm>
        </p:spPr>
        <p:txBody>
          <a:bodyPr>
            <a:normAutofit/>
          </a:bodyPr>
          <a:lstStyle/>
          <a:p>
            <a:r>
              <a:rPr lang="en-US" dirty="0"/>
              <a:t>Length Bias Plot</a:t>
            </a:r>
          </a:p>
          <a:p>
            <a:pPr lvl="1"/>
            <a:r>
              <a:rPr lang="en-US" dirty="0"/>
              <a:t>Input values were raw counts </a:t>
            </a:r>
            <a:r>
              <a:rPr lang="en-US" dirty="0">
                <a:sym typeface="Wingdings" pitchFamily="2" charset="2"/>
              </a:rPr>
              <a:t> bias was expected</a:t>
            </a:r>
          </a:p>
          <a:p>
            <a:pPr lvl="1"/>
            <a:r>
              <a:rPr lang="en-US" dirty="0">
                <a:sym typeface="Wingdings" pitchFamily="2" charset="2"/>
              </a:rPr>
              <a:t>Cubic spline regression model used to describe relationship between length and expression</a:t>
            </a:r>
          </a:p>
          <a:p>
            <a:pPr lvl="1"/>
            <a:r>
              <a:rPr lang="en-US" dirty="0">
                <a:sym typeface="Wingdings" pitchFamily="2" charset="2"/>
              </a:rPr>
              <a:t>R2 &gt; 70% or p-value &lt; 0.05</a:t>
            </a:r>
            <a:endParaRPr lang="en-US" dirty="0"/>
          </a:p>
          <a:p>
            <a:pPr lvl="1"/>
            <a:r>
              <a:rPr lang="en-US" dirty="0"/>
              <a:t>Any TPM calculation will correct for this bias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49A92-9ADB-0B40-BB42-2D581D0B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168400"/>
            <a:ext cx="5346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24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5E5C-5D9A-1A43-9D3F-F4EC4CD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NOISeq</a:t>
            </a:r>
            <a:r>
              <a:rPr lang="en-US" dirty="0"/>
              <a:t>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A277-3067-1645-B5A1-834CB969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1386" cy="4351338"/>
          </a:xfrm>
        </p:spPr>
        <p:txBody>
          <a:bodyPr>
            <a:normAutofit/>
          </a:bodyPr>
          <a:lstStyle/>
          <a:p>
            <a:r>
              <a:rPr lang="en-US" dirty="0"/>
              <a:t>GC Content Bias Plot</a:t>
            </a:r>
          </a:p>
          <a:p>
            <a:pPr lvl="1"/>
            <a:r>
              <a:rPr lang="en-US" dirty="0">
                <a:sym typeface="Wingdings" pitchFamily="2" charset="2"/>
              </a:rPr>
              <a:t>Cubic spline regression model used to describe relationship</a:t>
            </a:r>
          </a:p>
          <a:p>
            <a:pPr lvl="1"/>
            <a:r>
              <a:rPr lang="en-US" dirty="0">
                <a:sym typeface="Wingdings" pitchFamily="2" charset="2"/>
              </a:rPr>
              <a:t>R2 &gt; 70% or p-value &lt; 0.05</a:t>
            </a:r>
          </a:p>
          <a:p>
            <a:pPr lvl="1"/>
            <a:r>
              <a:rPr lang="en-US" dirty="0">
                <a:sym typeface="Wingdings" pitchFamily="2" charset="2"/>
              </a:rPr>
              <a:t>Correction can be done with salmon or alpine (TODO)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50DCE-7E97-744D-8F18-EAD0C8ED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027906"/>
            <a:ext cx="5346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37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5E5C-5D9A-1A43-9D3F-F4EC4CD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NOISeq</a:t>
            </a:r>
            <a:r>
              <a:rPr lang="en-US" dirty="0"/>
              <a:t>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A277-3067-1645-B5A1-834CB969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84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RNA composition</a:t>
            </a:r>
          </a:p>
          <a:p>
            <a:pPr lvl="1"/>
            <a:r>
              <a:rPr lang="en-US" dirty="0"/>
              <a:t>Technical bias</a:t>
            </a:r>
          </a:p>
          <a:p>
            <a:pPr lvl="1"/>
            <a:r>
              <a:rPr lang="en-US" dirty="0"/>
              <a:t>Small number of genes highly expressed in one sample but not the other </a:t>
            </a:r>
            <a:r>
              <a:rPr lang="en-US" dirty="0">
                <a:sym typeface="Wingdings" pitchFamily="2" charset="2"/>
              </a:rPr>
              <a:t> these genes comprise large portion of the library  other genes are </a:t>
            </a:r>
            <a:r>
              <a:rPr lang="en-US" dirty="0" err="1">
                <a:sym typeface="Wingdings" pitchFamily="2" charset="2"/>
              </a:rPr>
              <a:t>undersampled</a:t>
            </a:r>
            <a:r>
              <a:rPr lang="en-US" dirty="0">
                <a:sym typeface="Wingdings" pitchFamily="2" charset="2"/>
              </a:rPr>
              <a:t> in that sample</a:t>
            </a:r>
          </a:p>
          <a:p>
            <a:pPr lvl="1"/>
            <a:r>
              <a:rPr lang="en-US" dirty="0">
                <a:sym typeface="Wingdings" pitchFamily="2" charset="2"/>
              </a:rPr>
              <a:t>Those “other” genes will appear to be downregulated in the sample  problematic for DE</a:t>
            </a:r>
            <a:endParaRPr lang="en-US" dirty="0"/>
          </a:p>
          <a:p>
            <a:pPr lvl="1"/>
            <a:r>
              <a:rPr lang="en-US" dirty="0"/>
              <a:t>Bias can be corrected for with </a:t>
            </a:r>
            <a:r>
              <a:rPr lang="en-US" dirty="0" err="1"/>
              <a:t>edgeR</a:t>
            </a:r>
            <a:r>
              <a:rPr lang="en-US" dirty="0"/>
              <a:t>/DESeq2 with Trimmed Median of M-Values (TMM) </a:t>
            </a:r>
            <a:r>
              <a:rPr lang="en-US" dirty="0" err="1"/>
              <a:t>Methdology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6B423-A35C-D14B-A77A-2F2D5D13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1232694"/>
            <a:ext cx="55372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3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5E5C-5D9A-1A43-9D3F-F4EC4CD5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NOISeq</a:t>
            </a:r>
            <a:r>
              <a:rPr lang="en-US" dirty="0"/>
              <a:t>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A277-3067-1645-B5A1-834CB969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Batch Effects – Principle Component Analysis (PCA)</a:t>
            </a:r>
          </a:p>
          <a:p>
            <a:pPr lvl="1"/>
            <a:r>
              <a:rPr lang="en-US" dirty="0"/>
              <a:t>Certain genes will influence variation of expression more than others</a:t>
            </a:r>
          </a:p>
          <a:p>
            <a:pPr lvl="2"/>
            <a:r>
              <a:rPr lang="en-US" dirty="0"/>
              <a:t>Multiply ”influence” and read count </a:t>
            </a:r>
            <a:r>
              <a:rPr lang="en-US" dirty="0">
                <a:sym typeface="Wingdings" pitchFamily="2" charset="2"/>
              </a:rPr>
              <a:t> sum over all genes in a sample  Principle Component value</a:t>
            </a:r>
            <a:endParaRPr lang="en-US" dirty="0"/>
          </a:p>
          <a:p>
            <a:pPr lvl="1"/>
            <a:r>
              <a:rPr lang="en-US" dirty="0"/>
              <a:t>PC1: axis that spans most variation in the data</a:t>
            </a:r>
          </a:p>
          <a:p>
            <a:pPr lvl="1"/>
            <a:r>
              <a:rPr lang="en-US" dirty="0"/>
              <a:t>PC2: axis that spans the second most variation in the data</a:t>
            </a:r>
          </a:p>
          <a:p>
            <a:pPr lvl="1"/>
            <a:r>
              <a:rPr lang="en-US" dirty="0"/>
              <a:t>Expression profiles of the 2 samples are varied</a:t>
            </a:r>
          </a:p>
          <a:p>
            <a:pPr lvl="2"/>
            <a:r>
              <a:rPr lang="en-US" dirty="0"/>
              <a:t>Can be due to library size, sequencing depth, or lack of normalization for other sources of bias</a:t>
            </a:r>
          </a:p>
          <a:p>
            <a:pPr lvl="1"/>
            <a:r>
              <a:rPr lang="en-US" dirty="0" err="1"/>
              <a:t>EdgeR</a:t>
            </a:r>
            <a:r>
              <a:rPr lang="en-US" dirty="0"/>
              <a:t> can correct for batch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40BE3-5D7E-0A44-8E8F-EC214E9D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027906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0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C2D7-CE06-F64D-A23E-5F2EDAE5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Differential Expression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5982E-5F39-7A45-A62E-A5E9D32E4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DEseq2</a:t>
            </a:r>
          </a:p>
          <a:p>
            <a:pPr lvl="1"/>
            <a:r>
              <a:rPr lang="en-US" dirty="0"/>
              <a:t>Negative binomial distribution </a:t>
            </a:r>
          </a:p>
          <a:p>
            <a:pPr lvl="1"/>
            <a:r>
              <a:rPr lang="en-US" dirty="0"/>
              <a:t>Input is unnormalized counts</a:t>
            </a:r>
          </a:p>
          <a:p>
            <a:pPr lvl="1"/>
            <a:r>
              <a:rPr lang="en-US" dirty="0"/>
              <a:t>Normalizes for library size and RNA composition </a:t>
            </a:r>
          </a:p>
          <a:p>
            <a:pPr lvl="1"/>
            <a:r>
              <a:rPr lang="en-US" dirty="0"/>
              <a:t>Does not care about gene length </a:t>
            </a:r>
            <a:r>
              <a:rPr lang="en-US" dirty="0">
                <a:sym typeface="Wingdings" pitchFamily="2" charset="2"/>
              </a:rPr>
              <a:t> length of genes is consistent across all samples  bias is low when comparing expression of the same gene </a:t>
            </a:r>
            <a:endParaRPr lang="en-US" dirty="0"/>
          </a:p>
          <a:p>
            <a:r>
              <a:rPr lang="en-US" dirty="0" err="1"/>
              <a:t>Limma+voom</a:t>
            </a:r>
            <a:endParaRPr lang="en-US" dirty="0"/>
          </a:p>
          <a:p>
            <a:pPr lvl="1"/>
            <a:r>
              <a:rPr lang="en-US" dirty="0"/>
              <a:t>Linear model </a:t>
            </a:r>
          </a:p>
          <a:p>
            <a:pPr lvl="1"/>
            <a:r>
              <a:rPr lang="en-US" dirty="0"/>
              <a:t>Recommends Trimmed Mean of M-Values (TMM) normalization (done with </a:t>
            </a:r>
            <a:r>
              <a:rPr lang="en-US" dirty="0" err="1"/>
              <a:t>edgeR</a:t>
            </a:r>
            <a:r>
              <a:rPr lang="en-US" dirty="0"/>
              <a:t> package)</a:t>
            </a:r>
          </a:p>
          <a:p>
            <a:pPr lvl="2"/>
            <a:r>
              <a:rPr lang="en-US" dirty="0"/>
              <a:t>Normalize reads by RNA composition</a:t>
            </a:r>
          </a:p>
          <a:p>
            <a:pPr lvl="1"/>
            <a:r>
              <a:rPr lang="en-US" dirty="0"/>
              <a:t>Can normalize for library size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33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2E68-248B-E947-A8F6-AB2D2C00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Reviews on DE 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393F1-1363-754E-AB98-0EE3138B6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RNA-</a:t>
            </a:r>
            <a:r>
              <a:rPr lang="en-US" b="1" dirty="0" err="1"/>
              <a:t>Seq</a:t>
            </a:r>
            <a:r>
              <a:rPr lang="en-US" b="1" dirty="0"/>
              <a:t> differential expression analysis: An extended review and a software tool</a:t>
            </a:r>
          </a:p>
          <a:p>
            <a:pPr lvl="1"/>
            <a:r>
              <a:rPr lang="en-US" dirty="0"/>
              <a:t>Compared 9 different DE software</a:t>
            </a:r>
          </a:p>
          <a:p>
            <a:r>
              <a:rPr lang="en-US" dirty="0"/>
              <a:t>Mapping methods have minimal impact on final DE analysis</a:t>
            </a:r>
          </a:p>
          <a:p>
            <a:r>
              <a:rPr lang="en-US" dirty="0"/>
              <a:t>“To consider more methods together tends to improve the accuracy and to reduce the error rates”</a:t>
            </a:r>
          </a:p>
          <a:p>
            <a:r>
              <a:rPr lang="en-US" dirty="0"/>
              <a:t>DESeq2, </a:t>
            </a:r>
            <a:r>
              <a:rPr lang="en-US" dirty="0" err="1"/>
              <a:t>NOIseq</a:t>
            </a:r>
            <a:r>
              <a:rPr lang="en-US" dirty="0"/>
              <a:t> (non-parametric), and </a:t>
            </a:r>
            <a:r>
              <a:rPr lang="en-US" dirty="0" err="1"/>
              <a:t>limma+voom</a:t>
            </a:r>
            <a:r>
              <a:rPr lang="en-US" dirty="0"/>
              <a:t> had highest rates of specificity and sensitivity </a:t>
            </a:r>
            <a:r>
              <a:rPr lang="en-US" dirty="0">
                <a:sym typeface="Wingdings" pitchFamily="2" charset="2"/>
              </a:rPr>
              <a:t> TODO: combine output from these datasets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4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797F-700C-B947-B7D3-9006FA8F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20116-3667-6942-A726-F8BBB40A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665" cy="4351338"/>
          </a:xfrm>
        </p:spPr>
        <p:txBody>
          <a:bodyPr/>
          <a:lstStyle/>
          <a:p>
            <a:r>
              <a:rPr lang="en-US" dirty="0"/>
              <a:t>DESeq2</a:t>
            </a:r>
          </a:p>
          <a:p>
            <a:pPr lvl="1"/>
            <a:r>
              <a:rPr lang="en-US" dirty="0"/>
              <a:t>Input: expression matrix of raw counts</a:t>
            </a:r>
          </a:p>
          <a:p>
            <a:pPr lvl="1"/>
            <a:r>
              <a:rPr lang="en-US" dirty="0"/>
              <a:t>Only 2 samples used </a:t>
            </a:r>
            <a:r>
              <a:rPr lang="en-US" dirty="0">
                <a:sym typeface="Wingdings" pitchFamily="2" charset="2"/>
              </a:rPr>
              <a:t> little power to identify DE genes</a:t>
            </a:r>
          </a:p>
          <a:p>
            <a:endParaRPr lang="en-US" dirty="0">
              <a:sym typeface="Wingdings" pitchFamily="2" charset="2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99C8CB-CFD8-6747-99CA-C80BB0A9D114}"/>
              </a:ext>
            </a:extLst>
          </p:cNvPr>
          <p:cNvGraphicFramePr>
            <a:graphicFrameLocks noGrp="1"/>
          </p:cNvGraphicFramePr>
          <p:nvPr/>
        </p:nvGraphicFramePr>
        <p:xfrm>
          <a:off x="4491865" y="1690688"/>
          <a:ext cx="740708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363">
                  <a:extLst>
                    <a:ext uri="{9D8B030D-6E8A-4147-A177-3AD203B41FA5}">
                      <a16:colId xmlns:a16="http://schemas.microsoft.com/office/drawing/2014/main" val="3549059445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2894909353"/>
                    </a:ext>
                  </a:extLst>
                </a:gridCol>
                <a:gridCol w="1041210">
                  <a:extLst>
                    <a:ext uri="{9D8B030D-6E8A-4147-A177-3AD203B41FA5}">
                      <a16:colId xmlns:a16="http://schemas.microsoft.com/office/drawing/2014/main" val="2386785793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904795561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3235715808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1426600492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3523454298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310022843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1303030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baseMean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log2FoldChange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lfcSE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405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ENSG00000233750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307.926395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5.90582015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2.16088467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2.73305662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0.00627495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56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ENSG00000237973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433.94344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3.82366875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1.62333582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2.35543915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0.01850083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555783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502158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8893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ENSG00000240618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464.596703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3.73023186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1.5878495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2.34923515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0.01881202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772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ENSG00000187583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397.65207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3.62844952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1.59227997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2.27877609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0.02268038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8667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ENSG00000273443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419.165483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3.56994259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1.56741912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2.27759286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0.02275085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51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ENSG00000162572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406.016996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3.57497934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1.57484357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2.27005361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0.02320433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1551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ENSG00000160072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2783.84277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2.27351518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1.0095763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2.25194982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0.02432544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028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ENSG00000197530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399.451818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3.52173275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1.56463798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2.25082914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0.02439636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3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ENSG00000008128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2711.24899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2.27527139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1.01149262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2.24941967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0.02448581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456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ENSG00000182873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479.269813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3.33475196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1.48316131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2.24840814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0.02455018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0.99702596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4607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947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38D6-AF01-B440-8524-E84EDB60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 Set Enrichment Analysis (GSEA)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73FAF-4882-7840-A632-DA1C13D8F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5999"/>
            <a:ext cx="10515600" cy="1350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Compares expression of gene </a:t>
            </a:r>
            <a:r>
              <a:rPr lang="en-US" i="1" dirty="0" err="1"/>
              <a:t>i</a:t>
            </a:r>
            <a:r>
              <a:rPr lang="en-US" dirty="0"/>
              <a:t> in sample </a:t>
            </a:r>
            <a:r>
              <a:rPr lang="en-US" i="1" dirty="0"/>
              <a:t>j</a:t>
            </a:r>
            <a:r>
              <a:rPr lang="en-US" dirty="0"/>
              <a:t> to the sample population distribution</a:t>
            </a:r>
          </a:p>
          <a:p>
            <a:r>
              <a:rPr lang="en-US" dirty="0"/>
              <a:t>Identify expression changes in predefined set of related genes </a:t>
            </a:r>
          </a:p>
          <a:p>
            <a:r>
              <a:rPr lang="en-US" dirty="0"/>
              <a:t>Understand affected biological processes and pathways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75A48-8851-6243-92C3-3E61E5AB3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10"/>
          <a:stretch/>
        </p:blipFill>
        <p:spPr>
          <a:xfrm>
            <a:off x="1314450" y="1690688"/>
            <a:ext cx="9563100" cy="2832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9C4E8B-A3FC-6743-B182-A2EE33B259F1}"/>
              </a:ext>
            </a:extLst>
          </p:cNvPr>
          <p:cNvCxnSpPr/>
          <p:nvPr/>
        </p:nvCxnSpPr>
        <p:spPr>
          <a:xfrm>
            <a:off x="4595751" y="1983179"/>
            <a:ext cx="736270" cy="205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FD53CA0-9270-DF42-96CE-C6250335E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485" y="4051364"/>
            <a:ext cx="2783279" cy="5551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5928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38D6-AF01-B440-8524-E84EDB60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GSEA – GSVA Package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73FAF-4882-7840-A632-DA1C13D8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Rank genes by expression statistic</a:t>
            </a:r>
          </a:p>
          <a:p>
            <a:pPr lvl="1"/>
            <a:r>
              <a:rPr lang="en-US" dirty="0"/>
              <a:t>Unlike GSEA, GSVA does not require a differential expression matrix</a:t>
            </a:r>
          </a:p>
          <a:p>
            <a:r>
              <a:rPr lang="en-US" dirty="0"/>
              <a:t>Step 2: Get gene set and compute cumulative sum over ranked genes to get the enrichment score (ES)</a:t>
            </a:r>
          </a:p>
          <a:p>
            <a:r>
              <a:rPr lang="en-US" dirty="0"/>
              <a:t>Step 3: Permute over different gene order and compute ES score</a:t>
            </a:r>
          </a:p>
          <a:p>
            <a:r>
              <a:rPr lang="en-US" dirty="0"/>
              <a:t>Step 4: Compare ES score from actual data to distribution of ES scores from permutation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19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38D6-AF01-B440-8524-E84EDB60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Gene Sets Exist?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73FAF-4882-7840-A632-DA1C13D8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H: Hallmark Gene Sets</a:t>
            </a:r>
          </a:p>
          <a:p>
            <a:r>
              <a:rPr lang="en-US" b="1" dirty="0"/>
              <a:t>C1: Positional Gene Sets</a:t>
            </a:r>
            <a:endParaRPr lang="en-US" dirty="0"/>
          </a:p>
          <a:p>
            <a:r>
              <a:rPr lang="en-US" b="1" dirty="0"/>
              <a:t>C2: Curated Gene Sets</a:t>
            </a:r>
            <a:endParaRPr lang="en-US" dirty="0"/>
          </a:p>
          <a:p>
            <a:r>
              <a:rPr lang="en-US" b="1" dirty="0"/>
              <a:t>C3: Motif Gene Sets</a:t>
            </a:r>
          </a:p>
          <a:p>
            <a:r>
              <a:rPr lang="en-US" b="1" dirty="0"/>
              <a:t>C4: Computational Gene Sets</a:t>
            </a:r>
          </a:p>
          <a:p>
            <a:r>
              <a:rPr lang="en-US" b="1" dirty="0"/>
              <a:t>C5: GO Gene Sets</a:t>
            </a:r>
          </a:p>
          <a:p>
            <a:r>
              <a:rPr lang="en-US" b="1" dirty="0"/>
              <a:t>C6: Oncogenic Signatures</a:t>
            </a:r>
          </a:p>
          <a:p>
            <a:r>
              <a:rPr lang="en-US" b="1" dirty="0"/>
              <a:t>C7: Immunologic Signatures</a:t>
            </a:r>
          </a:p>
          <a:p>
            <a:r>
              <a:rPr lang="en-US" dirty="0">
                <a:hlinkClick r:id="rId2"/>
              </a:rPr>
              <a:t>https://docs.google.com/document/d/1S-PLsWtOloA1Q8wJCazAcqnnoJc3FvTS1vgcIEXGBbw/edit</a:t>
            </a:r>
            <a:r>
              <a:rPr lang="en-US" dirty="0"/>
              <a:t> 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402030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04E6-9524-2C41-9B50-061472B7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RNA-</a:t>
            </a:r>
            <a:r>
              <a:rPr lang="en-US" dirty="0" err="1"/>
              <a:t>seq</a:t>
            </a:r>
            <a:r>
              <a:rPr lang="en-US" dirty="0"/>
              <a:t> (Bulk)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D5E74-1630-0541-8893-267AD4128EE7}"/>
              </a:ext>
            </a:extLst>
          </p:cNvPr>
          <p:cNvSpPr txBox="1"/>
          <p:nvPr/>
        </p:nvSpPr>
        <p:spPr>
          <a:xfrm>
            <a:off x="666974" y="1690688"/>
            <a:ext cx="2334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Isolate the RNA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034BA-53FC-D149-8AFB-E0012DE96262}"/>
              </a:ext>
            </a:extLst>
          </p:cNvPr>
          <p:cNvSpPr txBox="1"/>
          <p:nvPr/>
        </p:nvSpPr>
        <p:spPr>
          <a:xfrm>
            <a:off x="666973" y="3994621"/>
            <a:ext cx="345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Add adapter sequences to ends of the fragments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1E2E4-9DD4-E148-9530-B99337EFD13E}"/>
              </a:ext>
            </a:extLst>
          </p:cNvPr>
          <p:cNvSpPr txBox="1"/>
          <p:nvPr/>
        </p:nvSpPr>
        <p:spPr>
          <a:xfrm>
            <a:off x="9019391" y="1690688"/>
            <a:ext cx="233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Convert RNA to double stranded cDNA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1FF3D-2BA0-5B46-8635-A17D419983ED}"/>
              </a:ext>
            </a:extLst>
          </p:cNvPr>
          <p:cNvSpPr txBox="1"/>
          <p:nvPr/>
        </p:nvSpPr>
        <p:spPr>
          <a:xfrm>
            <a:off x="4553846" y="1692425"/>
            <a:ext cx="291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Break into fragments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76CBCB6-2BE4-2143-8159-A3E9924F8597}"/>
              </a:ext>
            </a:extLst>
          </p:cNvPr>
          <p:cNvSpPr/>
          <p:nvPr/>
        </p:nvSpPr>
        <p:spPr>
          <a:xfrm>
            <a:off x="699247" y="2354324"/>
            <a:ext cx="645459" cy="440146"/>
          </a:xfrm>
          <a:custGeom>
            <a:avLst/>
            <a:gdLst>
              <a:gd name="connsiteX0" fmla="*/ 0 w 645459"/>
              <a:gd name="connsiteY0" fmla="*/ 313572 h 440146"/>
              <a:gd name="connsiteX1" fmla="*/ 236668 w 645459"/>
              <a:gd name="connsiteY1" fmla="*/ 1601 h 440146"/>
              <a:gd name="connsiteX2" fmla="*/ 462579 w 645459"/>
              <a:gd name="connsiteY2" fmla="*/ 431907 h 440146"/>
              <a:gd name="connsiteX3" fmla="*/ 645459 w 645459"/>
              <a:gd name="connsiteY3" fmla="*/ 281300 h 44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459" h="440146">
                <a:moveTo>
                  <a:pt x="0" y="313572"/>
                </a:moveTo>
                <a:cubicBezTo>
                  <a:pt x="79786" y="147725"/>
                  <a:pt x="159572" y="-18122"/>
                  <a:pt x="236668" y="1601"/>
                </a:cubicBezTo>
                <a:cubicBezTo>
                  <a:pt x="313765" y="21323"/>
                  <a:pt x="394447" y="385291"/>
                  <a:pt x="462579" y="431907"/>
                </a:cubicBezTo>
                <a:cubicBezTo>
                  <a:pt x="530711" y="478523"/>
                  <a:pt x="597050" y="313573"/>
                  <a:pt x="645459" y="2813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61E7FB6-1B48-3F4F-9D15-827F9058CCB5}"/>
              </a:ext>
            </a:extLst>
          </p:cNvPr>
          <p:cNvSpPr/>
          <p:nvPr/>
        </p:nvSpPr>
        <p:spPr>
          <a:xfrm>
            <a:off x="1511447" y="2129893"/>
            <a:ext cx="645459" cy="440146"/>
          </a:xfrm>
          <a:custGeom>
            <a:avLst/>
            <a:gdLst>
              <a:gd name="connsiteX0" fmla="*/ 0 w 645459"/>
              <a:gd name="connsiteY0" fmla="*/ 313572 h 440146"/>
              <a:gd name="connsiteX1" fmla="*/ 236668 w 645459"/>
              <a:gd name="connsiteY1" fmla="*/ 1601 h 440146"/>
              <a:gd name="connsiteX2" fmla="*/ 462579 w 645459"/>
              <a:gd name="connsiteY2" fmla="*/ 431907 h 440146"/>
              <a:gd name="connsiteX3" fmla="*/ 645459 w 645459"/>
              <a:gd name="connsiteY3" fmla="*/ 281300 h 44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459" h="440146">
                <a:moveTo>
                  <a:pt x="0" y="313572"/>
                </a:moveTo>
                <a:cubicBezTo>
                  <a:pt x="79786" y="147725"/>
                  <a:pt x="159572" y="-18122"/>
                  <a:pt x="236668" y="1601"/>
                </a:cubicBezTo>
                <a:cubicBezTo>
                  <a:pt x="313765" y="21323"/>
                  <a:pt x="394447" y="385291"/>
                  <a:pt x="462579" y="431907"/>
                </a:cubicBezTo>
                <a:cubicBezTo>
                  <a:pt x="530711" y="478523"/>
                  <a:pt x="597050" y="313573"/>
                  <a:pt x="645459" y="2813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76A0AAA-FC59-9647-AD3A-5FC8D223DDCC}"/>
              </a:ext>
            </a:extLst>
          </p:cNvPr>
          <p:cNvSpPr/>
          <p:nvPr/>
        </p:nvSpPr>
        <p:spPr>
          <a:xfrm>
            <a:off x="620357" y="2904968"/>
            <a:ext cx="645459" cy="440146"/>
          </a:xfrm>
          <a:custGeom>
            <a:avLst/>
            <a:gdLst>
              <a:gd name="connsiteX0" fmla="*/ 0 w 645459"/>
              <a:gd name="connsiteY0" fmla="*/ 313572 h 440146"/>
              <a:gd name="connsiteX1" fmla="*/ 236668 w 645459"/>
              <a:gd name="connsiteY1" fmla="*/ 1601 h 440146"/>
              <a:gd name="connsiteX2" fmla="*/ 462579 w 645459"/>
              <a:gd name="connsiteY2" fmla="*/ 431907 h 440146"/>
              <a:gd name="connsiteX3" fmla="*/ 645459 w 645459"/>
              <a:gd name="connsiteY3" fmla="*/ 281300 h 44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459" h="440146">
                <a:moveTo>
                  <a:pt x="0" y="313572"/>
                </a:moveTo>
                <a:cubicBezTo>
                  <a:pt x="79786" y="147725"/>
                  <a:pt x="159572" y="-18122"/>
                  <a:pt x="236668" y="1601"/>
                </a:cubicBezTo>
                <a:cubicBezTo>
                  <a:pt x="313765" y="21323"/>
                  <a:pt x="394447" y="385291"/>
                  <a:pt x="462579" y="431907"/>
                </a:cubicBezTo>
                <a:cubicBezTo>
                  <a:pt x="530711" y="478523"/>
                  <a:pt x="597050" y="313573"/>
                  <a:pt x="645459" y="2813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C421FDE-B9E7-4649-A62C-30D8AAB164A7}"/>
              </a:ext>
            </a:extLst>
          </p:cNvPr>
          <p:cNvSpPr/>
          <p:nvPr/>
        </p:nvSpPr>
        <p:spPr>
          <a:xfrm>
            <a:off x="1396702" y="2618537"/>
            <a:ext cx="645459" cy="440146"/>
          </a:xfrm>
          <a:custGeom>
            <a:avLst/>
            <a:gdLst>
              <a:gd name="connsiteX0" fmla="*/ 0 w 645459"/>
              <a:gd name="connsiteY0" fmla="*/ 313572 h 440146"/>
              <a:gd name="connsiteX1" fmla="*/ 236668 w 645459"/>
              <a:gd name="connsiteY1" fmla="*/ 1601 h 440146"/>
              <a:gd name="connsiteX2" fmla="*/ 462579 w 645459"/>
              <a:gd name="connsiteY2" fmla="*/ 431907 h 440146"/>
              <a:gd name="connsiteX3" fmla="*/ 645459 w 645459"/>
              <a:gd name="connsiteY3" fmla="*/ 281300 h 44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459" h="440146">
                <a:moveTo>
                  <a:pt x="0" y="313572"/>
                </a:moveTo>
                <a:cubicBezTo>
                  <a:pt x="79786" y="147725"/>
                  <a:pt x="159572" y="-18122"/>
                  <a:pt x="236668" y="1601"/>
                </a:cubicBezTo>
                <a:cubicBezTo>
                  <a:pt x="313765" y="21323"/>
                  <a:pt x="394447" y="385291"/>
                  <a:pt x="462579" y="431907"/>
                </a:cubicBezTo>
                <a:cubicBezTo>
                  <a:pt x="530711" y="478523"/>
                  <a:pt x="597050" y="313573"/>
                  <a:pt x="645459" y="2813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1D616C0-9AF3-6E42-A0C2-FEFCA0F4AB17}"/>
              </a:ext>
            </a:extLst>
          </p:cNvPr>
          <p:cNvSpPr/>
          <p:nvPr/>
        </p:nvSpPr>
        <p:spPr>
          <a:xfrm>
            <a:off x="699247" y="3235539"/>
            <a:ext cx="645459" cy="440146"/>
          </a:xfrm>
          <a:custGeom>
            <a:avLst/>
            <a:gdLst>
              <a:gd name="connsiteX0" fmla="*/ 0 w 645459"/>
              <a:gd name="connsiteY0" fmla="*/ 313572 h 440146"/>
              <a:gd name="connsiteX1" fmla="*/ 236668 w 645459"/>
              <a:gd name="connsiteY1" fmla="*/ 1601 h 440146"/>
              <a:gd name="connsiteX2" fmla="*/ 462579 w 645459"/>
              <a:gd name="connsiteY2" fmla="*/ 431907 h 440146"/>
              <a:gd name="connsiteX3" fmla="*/ 645459 w 645459"/>
              <a:gd name="connsiteY3" fmla="*/ 281300 h 44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459" h="440146">
                <a:moveTo>
                  <a:pt x="0" y="313572"/>
                </a:moveTo>
                <a:cubicBezTo>
                  <a:pt x="79786" y="147725"/>
                  <a:pt x="159572" y="-18122"/>
                  <a:pt x="236668" y="1601"/>
                </a:cubicBezTo>
                <a:cubicBezTo>
                  <a:pt x="313765" y="21323"/>
                  <a:pt x="394447" y="385291"/>
                  <a:pt x="462579" y="431907"/>
                </a:cubicBezTo>
                <a:cubicBezTo>
                  <a:pt x="530711" y="478523"/>
                  <a:pt x="597050" y="313573"/>
                  <a:pt x="645459" y="2813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F0B2EE8-AD61-4745-81C5-70F9121F6B98}"/>
              </a:ext>
            </a:extLst>
          </p:cNvPr>
          <p:cNvSpPr/>
          <p:nvPr/>
        </p:nvSpPr>
        <p:spPr>
          <a:xfrm>
            <a:off x="1703292" y="3276531"/>
            <a:ext cx="645459" cy="440146"/>
          </a:xfrm>
          <a:custGeom>
            <a:avLst/>
            <a:gdLst>
              <a:gd name="connsiteX0" fmla="*/ 0 w 645459"/>
              <a:gd name="connsiteY0" fmla="*/ 313572 h 440146"/>
              <a:gd name="connsiteX1" fmla="*/ 236668 w 645459"/>
              <a:gd name="connsiteY1" fmla="*/ 1601 h 440146"/>
              <a:gd name="connsiteX2" fmla="*/ 462579 w 645459"/>
              <a:gd name="connsiteY2" fmla="*/ 431907 h 440146"/>
              <a:gd name="connsiteX3" fmla="*/ 645459 w 645459"/>
              <a:gd name="connsiteY3" fmla="*/ 281300 h 44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459" h="440146">
                <a:moveTo>
                  <a:pt x="0" y="313572"/>
                </a:moveTo>
                <a:cubicBezTo>
                  <a:pt x="79786" y="147725"/>
                  <a:pt x="159572" y="-18122"/>
                  <a:pt x="236668" y="1601"/>
                </a:cubicBezTo>
                <a:cubicBezTo>
                  <a:pt x="313765" y="21323"/>
                  <a:pt x="394447" y="385291"/>
                  <a:pt x="462579" y="431907"/>
                </a:cubicBezTo>
                <a:cubicBezTo>
                  <a:pt x="530711" y="478523"/>
                  <a:pt x="597050" y="313573"/>
                  <a:pt x="645459" y="2813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9DE7AB7-189A-2D44-8E59-16069B75CB38}"/>
              </a:ext>
            </a:extLst>
          </p:cNvPr>
          <p:cNvSpPr/>
          <p:nvPr/>
        </p:nvSpPr>
        <p:spPr>
          <a:xfrm>
            <a:off x="2106706" y="2579424"/>
            <a:ext cx="645459" cy="440146"/>
          </a:xfrm>
          <a:custGeom>
            <a:avLst/>
            <a:gdLst>
              <a:gd name="connsiteX0" fmla="*/ 0 w 645459"/>
              <a:gd name="connsiteY0" fmla="*/ 313572 h 440146"/>
              <a:gd name="connsiteX1" fmla="*/ 236668 w 645459"/>
              <a:gd name="connsiteY1" fmla="*/ 1601 h 440146"/>
              <a:gd name="connsiteX2" fmla="*/ 462579 w 645459"/>
              <a:gd name="connsiteY2" fmla="*/ 431907 h 440146"/>
              <a:gd name="connsiteX3" fmla="*/ 645459 w 645459"/>
              <a:gd name="connsiteY3" fmla="*/ 281300 h 44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459" h="440146">
                <a:moveTo>
                  <a:pt x="0" y="313572"/>
                </a:moveTo>
                <a:cubicBezTo>
                  <a:pt x="79786" y="147725"/>
                  <a:pt x="159572" y="-18122"/>
                  <a:pt x="236668" y="1601"/>
                </a:cubicBezTo>
                <a:cubicBezTo>
                  <a:pt x="313765" y="21323"/>
                  <a:pt x="394447" y="385291"/>
                  <a:pt x="462579" y="431907"/>
                </a:cubicBezTo>
                <a:cubicBezTo>
                  <a:pt x="530711" y="478523"/>
                  <a:pt x="597050" y="313573"/>
                  <a:pt x="645459" y="2813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2382C5-DA81-A24B-8C4B-2D293A514E8A}"/>
              </a:ext>
            </a:extLst>
          </p:cNvPr>
          <p:cNvCxnSpPr/>
          <p:nvPr/>
        </p:nvCxnSpPr>
        <p:spPr>
          <a:xfrm>
            <a:off x="4668819" y="2431228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6B6CFD-3642-6147-A0AD-0368A247CC9F}"/>
              </a:ext>
            </a:extLst>
          </p:cNvPr>
          <p:cNvCxnSpPr/>
          <p:nvPr/>
        </p:nvCxnSpPr>
        <p:spPr>
          <a:xfrm>
            <a:off x="5183393" y="2794470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822CF-00CF-AE4F-939B-A9DD7BF20101}"/>
              </a:ext>
            </a:extLst>
          </p:cNvPr>
          <p:cNvCxnSpPr/>
          <p:nvPr/>
        </p:nvCxnSpPr>
        <p:spPr>
          <a:xfrm>
            <a:off x="6462208" y="2654396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49F56-E13B-FB43-A9D2-2C0C0A8DD012}"/>
              </a:ext>
            </a:extLst>
          </p:cNvPr>
          <p:cNvCxnSpPr/>
          <p:nvPr/>
        </p:nvCxnSpPr>
        <p:spPr>
          <a:xfrm>
            <a:off x="6327737" y="3230160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391D8-46AF-1444-981B-5C67D1E539FE}"/>
              </a:ext>
            </a:extLst>
          </p:cNvPr>
          <p:cNvCxnSpPr/>
          <p:nvPr/>
        </p:nvCxnSpPr>
        <p:spPr>
          <a:xfrm>
            <a:off x="4668818" y="3019570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2B0B54-4FA8-5A45-AEDC-5F659DB9B7EB}"/>
              </a:ext>
            </a:extLst>
          </p:cNvPr>
          <p:cNvCxnSpPr/>
          <p:nvPr/>
        </p:nvCxnSpPr>
        <p:spPr>
          <a:xfrm>
            <a:off x="5870089" y="2904968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D986C0-E631-8F4B-A46D-F00846F8AB4A}"/>
              </a:ext>
            </a:extLst>
          </p:cNvPr>
          <p:cNvCxnSpPr/>
          <p:nvPr/>
        </p:nvCxnSpPr>
        <p:spPr>
          <a:xfrm>
            <a:off x="5183393" y="3345114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FE40FB-9762-8949-9118-5085D7C19DC8}"/>
              </a:ext>
            </a:extLst>
          </p:cNvPr>
          <p:cNvCxnSpPr/>
          <p:nvPr/>
        </p:nvCxnSpPr>
        <p:spPr>
          <a:xfrm>
            <a:off x="6010387" y="2341001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932F69-ECF4-C741-9D82-B7304B5CB07A}"/>
              </a:ext>
            </a:extLst>
          </p:cNvPr>
          <p:cNvCxnSpPr/>
          <p:nvPr/>
        </p:nvCxnSpPr>
        <p:spPr>
          <a:xfrm>
            <a:off x="3324113" y="3019570"/>
            <a:ext cx="7960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587F2E-9791-454B-9791-26B6BDF310BE}"/>
              </a:ext>
            </a:extLst>
          </p:cNvPr>
          <p:cNvCxnSpPr/>
          <p:nvPr/>
        </p:nvCxnSpPr>
        <p:spPr>
          <a:xfrm>
            <a:off x="7650481" y="3018034"/>
            <a:ext cx="7960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0B14A-3601-2F40-8B87-7719ADAC36ED}"/>
              </a:ext>
            </a:extLst>
          </p:cNvPr>
          <p:cNvCxnSpPr/>
          <p:nvPr/>
        </p:nvCxnSpPr>
        <p:spPr>
          <a:xfrm>
            <a:off x="9220200" y="2541726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E36902-9F63-2540-A5BC-5E9DE93DF1C0}"/>
              </a:ext>
            </a:extLst>
          </p:cNvPr>
          <p:cNvCxnSpPr/>
          <p:nvPr/>
        </p:nvCxnSpPr>
        <p:spPr>
          <a:xfrm>
            <a:off x="9734774" y="2904968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BD2325-29BC-D546-8696-79487BCCA281}"/>
              </a:ext>
            </a:extLst>
          </p:cNvPr>
          <p:cNvCxnSpPr/>
          <p:nvPr/>
        </p:nvCxnSpPr>
        <p:spPr>
          <a:xfrm>
            <a:off x="11013589" y="2764894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265648-416A-6141-AA79-E813680D2090}"/>
              </a:ext>
            </a:extLst>
          </p:cNvPr>
          <p:cNvCxnSpPr/>
          <p:nvPr/>
        </p:nvCxnSpPr>
        <p:spPr>
          <a:xfrm>
            <a:off x="10879118" y="3340658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2A02D-8768-0A4D-98DB-FAA6338C6A23}"/>
              </a:ext>
            </a:extLst>
          </p:cNvPr>
          <p:cNvCxnSpPr/>
          <p:nvPr/>
        </p:nvCxnSpPr>
        <p:spPr>
          <a:xfrm>
            <a:off x="9220199" y="3130068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C1438-9478-9843-9DDF-B606D63B9DBC}"/>
              </a:ext>
            </a:extLst>
          </p:cNvPr>
          <p:cNvCxnSpPr/>
          <p:nvPr/>
        </p:nvCxnSpPr>
        <p:spPr>
          <a:xfrm>
            <a:off x="10421470" y="3015466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425418-B3B2-4944-B3CA-828405CF4A25}"/>
              </a:ext>
            </a:extLst>
          </p:cNvPr>
          <p:cNvCxnSpPr/>
          <p:nvPr/>
        </p:nvCxnSpPr>
        <p:spPr>
          <a:xfrm>
            <a:off x="9734774" y="3455612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2DB204-60E3-AD47-81D1-B5754B9000A7}"/>
              </a:ext>
            </a:extLst>
          </p:cNvPr>
          <p:cNvCxnSpPr/>
          <p:nvPr/>
        </p:nvCxnSpPr>
        <p:spPr>
          <a:xfrm>
            <a:off x="10561768" y="2451499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6B9555-6A2C-A84A-AB57-1EC96F037DB9}"/>
              </a:ext>
            </a:extLst>
          </p:cNvPr>
          <p:cNvCxnSpPr/>
          <p:nvPr/>
        </p:nvCxnSpPr>
        <p:spPr>
          <a:xfrm>
            <a:off x="9220200" y="2582718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AEEB224-CE44-5844-AF96-AA82FF611FCF}"/>
              </a:ext>
            </a:extLst>
          </p:cNvPr>
          <p:cNvCxnSpPr/>
          <p:nvPr/>
        </p:nvCxnSpPr>
        <p:spPr>
          <a:xfrm>
            <a:off x="9734774" y="2945960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3C6FB0-DA59-444D-B9B5-67527EDF04CF}"/>
              </a:ext>
            </a:extLst>
          </p:cNvPr>
          <p:cNvCxnSpPr/>
          <p:nvPr/>
        </p:nvCxnSpPr>
        <p:spPr>
          <a:xfrm>
            <a:off x="11013589" y="2805886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467D908-C9E7-7C4F-967A-9FA0537BCAB1}"/>
              </a:ext>
            </a:extLst>
          </p:cNvPr>
          <p:cNvCxnSpPr/>
          <p:nvPr/>
        </p:nvCxnSpPr>
        <p:spPr>
          <a:xfrm>
            <a:off x="10879118" y="3381650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3C46B8-4BF1-3741-81DF-89019298ABC5}"/>
              </a:ext>
            </a:extLst>
          </p:cNvPr>
          <p:cNvCxnSpPr/>
          <p:nvPr/>
        </p:nvCxnSpPr>
        <p:spPr>
          <a:xfrm>
            <a:off x="9220199" y="3171060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3252DC-B278-9440-8315-AF4BC98BF107}"/>
              </a:ext>
            </a:extLst>
          </p:cNvPr>
          <p:cNvCxnSpPr/>
          <p:nvPr/>
        </p:nvCxnSpPr>
        <p:spPr>
          <a:xfrm>
            <a:off x="10421470" y="3056458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67FC0C-8DE3-A648-BCDC-CABBEA0ACDAE}"/>
              </a:ext>
            </a:extLst>
          </p:cNvPr>
          <p:cNvCxnSpPr/>
          <p:nvPr/>
        </p:nvCxnSpPr>
        <p:spPr>
          <a:xfrm>
            <a:off x="9734774" y="3496604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FF446C2-3E9A-7243-9417-F5D67CE44656}"/>
              </a:ext>
            </a:extLst>
          </p:cNvPr>
          <p:cNvCxnSpPr/>
          <p:nvPr/>
        </p:nvCxnSpPr>
        <p:spPr>
          <a:xfrm>
            <a:off x="10561768" y="2492491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81EDA0-602E-1B42-8602-89D1210264BA}"/>
              </a:ext>
            </a:extLst>
          </p:cNvPr>
          <p:cNvGrpSpPr/>
          <p:nvPr/>
        </p:nvGrpSpPr>
        <p:grpSpPr>
          <a:xfrm>
            <a:off x="1690072" y="4763268"/>
            <a:ext cx="1062093" cy="0"/>
            <a:chOff x="1690072" y="4655688"/>
            <a:chExt cx="1062093" cy="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345895-5421-5645-9681-986668BA7879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DAD6D6E-2E1F-134A-98AD-13616052F272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F19DD7C-9CDE-CE40-A931-FF2220100192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BBE1F47-D51D-5740-9EE3-FA51AF649499}"/>
              </a:ext>
            </a:extLst>
          </p:cNvPr>
          <p:cNvGrpSpPr/>
          <p:nvPr/>
        </p:nvGrpSpPr>
        <p:grpSpPr>
          <a:xfrm>
            <a:off x="518385" y="5372868"/>
            <a:ext cx="1062093" cy="0"/>
            <a:chOff x="1690072" y="4655688"/>
            <a:chExt cx="1062093" cy="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7338A24-1329-2947-8B33-8CC04877E7AC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3FC34F-5FF1-8C41-A64E-EA39D3B7933C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BE9AFA5-10E8-7049-96DB-3FE76799678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FFFD310-C2FA-8949-AA8E-BE0373AC2A36}"/>
              </a:ext>
            </a:extLst>
          </p:cNvPr>
          <p:cNvCxnSpPr/>
          <p:nvPr/>
        </p:nvCxnSpPr>
        <p:spPr>
          <a:xfrm>
            <a:off x="2403662" y="5078826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626F653-A5AD-454E-B8AF-542D653E621A}"/>
              </a:ext>
            </a:extLst>
          </p:cNvPr>
          <p:cNvCxnSpPr/>
          <p:nvPr/>
        </p:nvCxnSpPr>
        <p:spPr>
          <a:xfrm>
            <a:off x="1872057" y="5564713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CD9A2AD-5064-1044-BFEE-E90A676E2F7F}"/>
              </a:ext>
            </a:extLst>
          </p:cNvPr>
          <p:cNvGrpSpPr/>
          <p:nvPr/>
        </p:nvGrpSpPr>
        <p:grpSpPr>
          <a:xfrm>
            <a:off x="620357" y="5842038"/>
            <a:ext cx="1062093" cy="0"/>
            <a:chOff x="1690072" y="4655688"/>
            <a:chExt cx="1062093" cy="0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CADC6-23FD-D04D-A1F1-43DE1E580FE8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458B8D4-29AC-2F4F-8494-7065FF21343E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9011F92-EA87-A64B-A0C9-00EFF5E01776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409407-14C6-C54E-B33B-7DE0B2659403}"/>
              </a:ext>
            </a:extLst>
          </p:cNvPr>
          <p:cNvGrpSpPr/>
          <p:nvPr/>
        </p:nvGrpSpPr>
        <p:grpSpPr>
          <a:xfrm>
            <a:off x="2403662" y="5815724"/>
            <a:ext cx="1062093" cy="0"/>
            <a:chOff x="1690072" y="4655688"/>
            <a:chExt cx="1062093" cy="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3CDE578-8276-7447-BB96-29E260216E81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1B5668-E161-4F4C-957F-01367DE02FD5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8B6A518-4546-FA4F-8CA1-4A3E3CF7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C1680A-8AF3-1645-BBE2-C96D9D3F4E9D}"/>
              </a:ext>
            </a:extLst>
          </p:cNvPr>
          <p:cNvGrpSpPr/>
          <p:nvPr/>
        </p:nvGrpSpPr>
        <p:grpSpPr>
          <a:xfrm>
            <a:off x="449354" y="4915668"/>
            <a:ext cx="1062093" cy="0"/>
            <a:chOff x="1690072" y="4655688"/>
            <a:chExt cx="1062093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AC6E2F5-FDBC-344C-99A5-4C143360847A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18D655C-A048-C647-A1BB-1A92D4AAE8EE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91CDDA-CEE6-C148-B8A4-614EC01D71E3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AA981E0-6CA5-7140-BC47-F4574262A6E1}"/>
              </a:ext>
            </a:extLst>
          </p:cNvPr>
          <p:cNvGrpSpPr/>
          <p:nvPr/>
        </p:nvGrpSpPr>
        <p:grpSpPr>
          <a:xfrm>
            <a:off x="5870089" y="4640952"/>
            <a:ext cx="1062093" cy="0"/>
            <a:chOff x="1690072" y="4655688"/>
            <a:chExt cx="1062093" cy="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645FE39-4A27-FB49-9520-139A07FF1185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67D2F34-76E7-7345-9FA2-AD95913B16C6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E8A9F2F-0F09-D84C-B797-F5AE654CDC85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BBC644-3D98-0D4F-9D57-132CA0BC252B}"/>
              </a:ext>
            </a:extLst>
          </p:cNvPr>
          <p:cNvGrpSpPr/>
          <p:nvPr/>
        </p:nvGrpSpPr>
        <p:grpSpPr>
          <a:xfrm>
            <a:off x="5870089" y="4730994"/>
            <a:ext cx="1062093" cy="0"/>
            <a:chOff x="1690072" y="4655688"/>
            <a:chExt cx="1062093" cy="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6B3E7E8-1BD7-024B-9587-3C16FE596AB0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367475F-7335-EA43-B402-DC3FDB02D606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56A3EFF-AED1-9546-8230-A8E007BEB8C7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26B7224-60A7-8942-89F3-109E0B9E9CCB}"/>
              </a:ext>
            </a:extLst>
          </p:cNvPr>
          <p:cNvCxnSpPr/>
          <p:nvPr/>
        </p:nvCxnSpPr>
        <p:spPr>
          <a:xfrm>
            <a:off x="6583679" y="4956510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83FC207-27B8-6E4D-BBC0-15FB18BB3A5B}"/>
              </a:ext>
            </a:extLst>
          </p:cNvPr>
          <p:cNvCxnSpPr/>
          <p:nvPr/>
        </p:nvCxnSpPr>
        <p:spPr>
          <a:xfrm>
            <a:off x="6392955" y="5291790"/>
            <a:ext cx="4518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D6AECE2-E937-BB49-A99A-C758169748E5}"/>
              </a:ext>
            </a:extLst>
          </p:cNvPr>
          <p:cNvGrpSpPr/>
          <p:nvPr/>
        </p:nvGrpSpPr>
        <p:grpSpPr>
          <a:xfrm>
            <a:off x="5174204" y="5312962"/>
            <a:ext cx="1062093" cy="0"/>
            <a:chOff x="1690072" y="4655688"/>
            <a:chExt cx="1062093" cy="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345D435-186C-2B4A-80F5-5EA693CF6ECA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EDCEDA4-2A87-6E41-8114-FD1B0921B973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81B7DC-7878-D44F-96A8-5B7B5D3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29D45F3-ADEA-4945-841C-08897A3729AA}"/>
              </a:ext>
            </a:extLst>
          </p:cNvPr>
          <p:cNvGrpSpPr/>
          <p:nvPr/>
        </p:nvGrpSpPr>
        <p:grpSpPr>
          <a:xfrm>
            <a:off x="5870089" y="4817475"/>
            <a:ext cx="1062093" cy="0"/>
            <a:chOff x="1690072" y="4655688"/>
            <a:chExt cx="1062093" cy="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82045E5-188A-F644-9F6F-4184B1BF823B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E403F4F-C128-1D45-8187-FABDA8CD3112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D59535-95A9-B044-A8E9-A4C29515650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4D6982-4F60-AE45-896C-F7A365AC1085}"/>
              </a:ext>
            </a:extLst>
          </p:cNvPr>
          <p:cNvGrpSpPr/>
          <p:nvPr/>
        </p:nvGrpSpPr>
        <p:grpSpPr>
          <a:xfrm>
            <a:off x="4629371" y="4793352"/>
            <a:ext cx="1062093" cy="0"/>
            <a:chOff x="1690072" y="4655688"/>
            <a:chExt cx="1062093" cy="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6D6D00A-EEA4-F84D-94E9-DDD77754DC94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B25BC76-869A-F247-9805-4881E811A2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BA02DEB-CF0B-2B49-A8DD-401F9B9B443E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3393CE9-F8C2-D443-8F77-EC8E874B58D3}"/>
              </a:ext>
            </a:extLst>
          </p:cNvPr>
          <p:cNvSpPr txBox="1"/>
          <p:nvPr/>
        </p:nvSpPr>
        <p:spPr>
          <a:xfrm>
            <a:off x="4283784" y="3989242"/>
            <a:ext cx="345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PCR amplification of fragments with adapters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747713C-E412-C044-AB58-79CD4C7D1BD8}"/>
              </a:ext>
            </a:extLst>
          </p:cNvPr>
          <p:cNvGrpSpPr/>
          <p:nvPr/>
        </p:nvGrpSpPr>
        <p:grpSpPr>
          <a:xfrm>
            <a:off x="4629371" y="4902141"/>
            <a:ext cx="1062093" cy="0"/>
            <a:chOff x="1690072" y="4655688"/>
            <a:chExt cx="1062093" cy="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638F11F-27ED-1348-AC39-47B28FB46EC7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1DB24DA-4712-1C44-8EF7-F7ACE701A04E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D54A39A-6AC6-DD4E-BF3C-7367CA44F503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0BDC8A-BE20-F84D-8DDC-90108B1EBB80}"/>
              </a:ext>
            </a:extLst>
          </p:cNvPr>
          <p:cNvGrpSpPr/>
          <p:nvPr/>
        </p:nvGrpSpPr>
        <p:grpSpPr>
          <a:xfrm>
            <a:off x="4632958" y="5000754"/>
            <a:ext cx="1062093" cy="0"/>
            <a:chOff x="1690072" y="4655688"/>
            <a:chExt cx="1062093" cy="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7D3FAC5-5072-6A48-9BFB-46F6EFAA40CB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ADE58D2-7939-4640-8374-85B161164B18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F58DE27-9F38-4946-A56D-D5D2742C088E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B3A592B-42F1-9C45-AB06-839D4BCE9ABB}"/>
              </a:ext>
            </a:extLst>
          </p:cNvPr>
          <p:cNvGrpSpPr/>
          <p:nvPr/>
        </p:nvGrpSpPr>
        <p:grpSpPr>
          <a:xfrm>
            <a:off x="4632958" y="5109543"/>
            <a:ext cx="1062093" cy="0"/>
            <a:chOff x="1690072" y="4655688"/>
            <a:chExt cx="1062093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E9B3BD3-343B-9C41-BAE4-1422D1BC47B7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2F021E7-9E66-2D4B-92D2-E36C2A720F91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EB427DC-348C-0740-9E3A-EB1FF765004E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7C5EDE9-4B94-7D40-9B59-B8C2348D20AF}"/>
              </a:ext>
            </a:extLst>
          </p:cNvPr>
          <p:cNvGrpSpPr/>
          <p:nvPr/>
        </p:nvGrpSpPr>
        <p:grpSpPr>
          <a:xfrm>
            <a:off x="5183393" y="5394857"/>
            <a:ext cx="1062093" cy="0"/>
            <a:chOff x="1690072" y="4655688"/>
            <a:chExt cx="1062093" cy="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3CFB28E-387B-CF47-95F3-BA8C277F6C51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C3C8891-00DB-3E49-94B3-0EA9F355F51A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11681AF-2398-C449-BF69-E6C008B78AD6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0DC4C10-B0BD-C04C-A9E7-56AB348C98EA}"/>
              </a:ext>
            </a:extLst>
          </p:cNvPr>
          <p:cNvGrpSpPr/>
          <p:nvPr/>
        </p:nvGrpSpPr>
        <p:grpSpPr>
          <a:xfrm>
            <a:off x="5184962" y="5471954"/>
            <a:ext cx="1062093" cy="0"/>
            <a:chOff x="1690072" y="4655688"/>
            <a:chExt cx="1062093" cy="0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C7E7E70-5F9C-F642-BD22-7D5D7C7875DE}"/>
                </a:ext>
              </a:extLst>
            </p:cNvPr>
            <p:cNvCxnSpPr/>
            <p:nvPr/>
          </p:nvCxnSpPr>
          <p:spPr>
            <a:xfrm>
              <a:off x="1987028" y="4655688"/>
              <a:ext cx="4518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C4365D4-0779-AD46-A28A-05F20758CE75}"/>
                </a:ext>
              </a:extLst>
            </p:cNvPr>
            <p:cNvCxnSpPr>
              <a:cxnSpLocks/>
            </p:cNvCxnSpPr>
            <p:nvPr/>
          </p:nvCxnSpPr>
          <p:spPr>
            <a:xfrm>
              <a:off x="2438849" y="4655688"/>
              <a:ext cx="31331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E731A8C-366C-0B4E-B73F-C6CDAF956D25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72" y="4655688"/>
              <a:ext cx="31331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9103BDD-6336-1047-9ACB-6DDA7E7F4FE5}"/>
              </a:ext>
            </a:extLst>
          </p:cNvPr>
          <p:cNvSpPr txBox="1"/>
          <p:nvPr/>
        </p:nvSpPr>
        <p:spPr>
          <a:xfrm>
            <a:off x="7900594" y="3989242"/>
            <a:ext cx="345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6: Quality checks for library size and verify fragment lengths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48C563B-B4A5-574E-A5A4-49D9745DEA21}"/>
              </a:ext>
            </a:extLst>
          </p:cNvPr>
          <p:cNvSpPr txBox="1"/>
          <p:nvPr/>
        </p:nvSpPr>
        <p:spPr>
          <a:xfrm>
            <a:off x="8645113" y="5360791"/>
            <a:ext cx="19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7: Sequencing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FDC8812-C590-0E41-AC13-682159379825}"/>
              </a:ext>
            </a:extLst>
          </p:cNvPr>
          <p:cNvCxnSpPr/>
          <p:nvPr/>
        </p:nvCxnSpPr>
        <p:spPr>
          <a:xfrm>
            <a:off x="3324113" y="5127986"/>
            <a:ext cx="7960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B966F81-B6B4-1F42-A8C1-D81577DCCF65}"/>
              </a:ext>
            </a:extLst>
          </p:cNvPr>
          <p:cNvCxnSpPr>
            <a:cxnSpLocks/>
          </p:cNvCxnSpPr>
          <p:nvPr/>
        </p:nvCxnSpPr>
        <p:spPr>
          <a:xfrm flipV="1">
            <a:off x="7232726" y="4635573"/>
            <a:ext cx="667868" cy="3515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D72F2FD-D57D-3641-9E75-1FA9C4BA8FA9}"/>
              </a:ext>
            </a:extLst>
          </p:cNvPr>
          <p:cNvCxnSpPr>
            <a:cxnSpLocks/>
          </p:cNvCxnSpPr>
          <p:nvPr/>
        </p:nvCxnSpPr>
        <p:spPr>
          <a:xfrm>
            <a:off x="9530378" y="4599700"/>
            <a:ext cx="0" cy="7425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19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0DEF-28B1-F641-A535-F6A11244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Activated Pathways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165A1-2B39-A146-9263-C207827A6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8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Ovarian cancer single cell dataset</a:t>
            </a:r>
          </a:p>
          <a:p>
            <a:r>
              <a:rPr lang="en-US" dirty="0"/>
              <a:t>C2 curated gene set</a:t>
            </a:r>
          </a:p>
          <a:p>
            <a:r>
              <a:rPr lang="en-US" dirty="0"/>
              <a:t>59 pathways differentially activated between pretreatment and posttreatment</a:t>
            </a:r>
          </a:p>
          <a:p>
            <a:r>
              <a:rPr lang="en-US" dirty="0"/>
              <a:t>Bottom figure: expression signatures of FERRARI_RESPONSE_TO_FENRETINIDE_UP gene list</a:t>
            </a:r>
          </a:p>
          <a:p>
            <a:pPr lvl="1"/>
            <a:r>
              <a:rPr lang="en-US" dirty="0"/>
              <a:t>Pathway upregulated in posttreatment cells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AC5C8B-678D-8D43-B0BD-30873C20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1690688"/>
            <a:ext cx="45085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D83A05-53D1-CF47-A5CD-7F4EAFB5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0" y="2681288"/>
            <a:ext cx="3746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4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6542-C8D1-584E-B9D5-D6D8E480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with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C1EC-68AA-0D4A-880C-5B2395FFF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Variant calling to identify pathogenic variants that contribute to DE and differentially activated pathways</a:t>
            </a:r>
          </a:p>
          <a:p>
            <a:r>
              <a:rPr lang="en-US" dirty="0"/>
              <a:t>Accurate GSEA requires a comprehensive understanding on the biological consequence of different transcript isoforms </a:t>
            </a:r>
          </a:p>
          <a:p>
            <a:r>
              <a:rPr lang="en-US" dirty="0"/>
              <a:t>Intersect gene sets with certain databases such as </a:t>
            </a:r>
            <a:r>
              <a:rPr lang="en-US" dirty="0" err="1"/>
              <a:t>CIViC</a:t>
            </a:r>
            <a:r>
              <a:rPr lang="en-US" dirty="0"/>
              <a:t>/</a:t>
            </a:r>
            <a:r>
              <a:rPr lang="en-US" dirty="0" err="1"/>
              <a:t>ClinVar</a:t>
            </a:r>
            <a:r>
              <a:rPr lang="en-US" dirty="0"/>
              <a:t>/COSMIC/BRCA Exchange (BC) or others that can identify pathogenic factors in different diseases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GSEA+CIViC</a:t>
            </a:r>
            <a:r>
              <a:rPr lang="en-US" dirty="0"/>
              <a:t> say that gene in gene set is dysregulated, then that gene might be clinically actionable or important in the GSEA-specified pathway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8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A69A-7CF5-0741-951E-42E443AD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RNA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6E5AD-99DD-3A47-8717-211326EFCB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Identify transcriptomic changes on a cell-specific basis</a:t>
            </a:r>
          </a:p>
          <a:p>
            <a:pPr lvl="1"/>
            <a:r>
              <a:rPr lang="en-US" dirty="0"/>
              <a:t>Distinguish between cell types</a:t>
            </a:r>
          </a:p>
          <a:p>
            <a:pPr lvl="1"/>
            <a:r>
              <a:rPr lang="en-US" dirty="0"/>
              <a:t>Heterogeneity of cell responses</a:t>
            </a:r>
          </a:p>
          <a:p>
            <a:r>
              <a:rPr lang="en-US" dirty="0"/>
              <a:t>Caveats: </a:t>
            </a:r>
          </a:p>
          <a:p>
            <a:pPr lvl="1"/>
            <a:r>
              <a:rPr lang="en-US" dirty="0"/>
              <a:t>Lower starting amounts of RNA</a:t>
            </a:r>
          </a:p>
          <a:p>
            <a:pPr lvl="1"/>
            <a:r>
              <a:rPr lang="en-US" dirty="0"/>
              <a:t>Variable gene dropout</a:t>
            </a:r>
          </a:p>
          <a:p>
            <a:pPr lvl="1"/>
            <a:r>
              <a:rPr lang="en-US" dirty="0"/>
              <a:t>Strong batch effects</a:t>
            </a:r>
          </a:p>
          <a:p>
            <a:pPr lvl="1"/>
            <a:r>
              <a:rPr lang="en-US" dirty="0"/>
              <a:t>Cell-to-cell variation may be due to confounding factors (e.g. cell cycle state)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933556-AD9C-DE45-A830-007C38831C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4600" y="2280444"/>
            <a:ext cx="4876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51131-57B6-934A-B9A1-31F3FF77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 to Bias for RNA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05B0F-F1D4-5140-8D84-1ACBE2109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size</a:t>
            </a:r>
          </a:p>
          <a:p>
            <a:r>
              <a:rPr lang="en-US" dirty="0"/>
              <a:t>GC content</a:t>
            </a:r>
          </a:p>
          <a:p>
            <a:r>
              <a:rPr lang="en-US" dirty="0"/>
              <a:t>Feature length</a:t>
            </a:r>
          </a:p>
          <a:p>
            <a:r>
              <a:rPr lang="en-US" dirty="0"/>
              <a:t>RNA biotype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76016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5B43-E3BF-C24C-87A5-D95D1F00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Confounding Factors for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700C-6A11-3949-B156-69E0E0A86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Library preparation</a:t>
            </a:r>
          </a:p>
          <a:p>
            <a:pPr lvl="1"/>
            <a:r>
              <a:rPr lang="en-US" dirty="0"/>
              <a:t>Library size </a:t>
            </a:r>
          </a:p>
          <a:p>
            <a:pPr lvl="1"/>
            <a:r>
              <a:rPr lang="en-US" dirty="0"/>
              <a:t>Sample 1 has 6 reads aligning to transcript</a:t>
            </a:r>
          </a:p>
          <a:p>
            <a:pPr lvl="1"/>
            <a:r>
              <a:rPr lang="en-US" dirty="0"/>
              <a:t>Sample 2 has 12 reads aligning to transcript</a:t>
            </a:r>
          </a:p>
          <a:p>
            <a:pPr lvl="1"/>
            <a:r>
              <a:rPr lang="en-US" dirty="0"/>
              <a:t>Appears that transcript 1 is </a:t>
            </a:r>
            <a:r>
              <a:rPr lang="en-US" dirty="0" err="1"/>
              <a:t>underexpressed</a:t>
            </a:r>
            <a:r>
              <a:rPr lang="en-US" dirty="0"/>
              <a:t> in sample 1</a:t>
            </a:r>
          </a:p>
          <a:p>
            <a:pPr lvl="1"/>
            <a:r>
              <a:rPr lang="en-US" dirty="0"/>
              <a:t>Expression is similar since mapped reads comprise 10% of the library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BD48B16-9FC6-1748-A597-7CBFCB672E6D}"/>
              </a:ext>
            </a:extLst>
          </p:cNvPr>
          <p:cNvGrpSpPr/>
          <p:nvPr/>
        </p:nvGrpSpPr>
        <p:grpSpPr>
          <a:xfrm>
            <a:off x="6672202" y="1790301"/>
            <a:ext cx="4181594" cy="1287563"/>
            <a:chOff x="1848071" y="5855339"/>
            <a:chExt cx="4181594" cy="128756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CBA6C67-A304-0645-9A64-58D026E2B608}"/>
                </a:ext>
              </a:extLst>
            </p:cNvPr>
            <p:cNvGrpSpPr/>
            <p:nvPr/>
          </p:nvGrpSpPr>
          <p:grpSpPr>
            <a:xfrm>
              <a:off x="1848071" y="6311900"/>
              <a:ext cx="4175316" cy="831002"/>
              <a:chOff x="1848071" y="6311900"/>
              <a:chExt cx="4175316" cy="83100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AC60FA2-7841-3147-82F4-132ADFE4C5CB}"/>
                  </a:ext>
                </a:extLst>
              </p:cNvPr>
              <p:cNvGrpSpPr/>
              <p:nvPr/>
            </p:nvGrpSpPr>
            <p:grpSpPr>
              <a:xfrm>
                <a:off x="1848071" y="6311900"/>
                <a:ext cx="2302811" cy="831002"/>
                <a:chOff x="4629371" y="4640952"/>
                <a:chExt cx="2302811" cy="831002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B5795F05-BDD6-5647-A92E-6BF2DBE2B41E}"/>
                    </a:ext>
                  </a:extLst>
                </p:cNvPr>
                <p:cNvGrpSpPr/>
                <p:nvPr/>
              </p:nvGrpSpPr>
              <p:grpSpPr>
                <a:xfrm>
                  <a:off x="5870089" y="4640952"/>
                  <a:ext cx="1062093" cy="0"/>
                  <a:chOff x="1690072" y="4655688"/>
                  <a:chExt cx="1062093" cy="0"/>
                </a:xfrm>
              </p:grpSpPr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7CDFF00D-97F1-B642-AB7D-FC201C9894CF}"/>
                      </a:ext>
                    </a:extLst>
                  </p:cNvPr>
                  <p:cNvCxnSpPr/>
                  <p:nvPr/>
                </p:nvCxnSpPr>
                <p:spPr>
                  <a:xfrm>
                    <a:off x="1987028" y="4655688"/>
                    <a:ext cx="45182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D96662CB-BB15-FC46-B708-1402DFA45F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8849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CA814B7A-CFA9-AC4B-AECF-FA892D3A8F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072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E2623AA-A258-A448-8340-B156DA407D86}"/>
                    </a:ext>
                  </a:extLst>
                </p:cNvPr>
                <p:cNvGrpSpPr/>
                <p:nvPr/>
              </p:nvGrpSpPr>
              <p:grpSpPr>
                <a:xfrm>
                  <a:off x="5174204" y="5312962"/>
                  <a:ext cx="1062093" cy="0"/>
                  <a:chOff x="1690072" y="4655688"/>
                  <a:chExt cx="1062093" cy="0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B10ACA8B-6850-C244-954D-23A7AE1F9453}"/>
                      </a:ext>
                    </a:extLst>
                  </p:cNvPr>
                  <p:cNvCxnSpPr/>
                  <p:nvPr/>
                </p:nvCxnSpPr>
                <p:spPr>
                  <a:xfrm>
                    <a:off x="1987028" y="4655688"/>
                    <a:ext cx="45182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79FCC428-174C-F64A-961D-D0268FC377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8849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98AB9569-D358-6344-A2EF-8ACCA58CB2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072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BEE5FEC-E84B-1547-B88C-BC89B498A57B}"/>
                    </a:ext>
                  </a:extLst>
                </p:cNvPr>
                <p:cNvGrpSpPr/>
                <p:nvPr/>
              </p:nvGrpSpPr>
              <p:grpSpPr>
                <a:xfrm>
                  <a:off x="5870089" y="4817475"/>
                  <a:ext cx="1062093" cy="0"/>
                  <a:chOff x="1690072" y="4655688"/>
                  <a:chExt cx="1062093" cy="0"/>
                </a:xfrm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BEB5FB81-A2F4-4149-B505-DCD7960D4E8F}"/>
                      </a:ext>
                    </a:extLst>
                  </p:cNvPr>
                  <p:cNvCxnSpPr/>
                  <p:nvPr/>
                </p:nvCxnSpPr>
                <p:spPr>
                  <a:xfrm>
                    <a:off x="1987028" y="4655688"/>
                    <a:ext cx="45182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4EE75FE7-0E61-0F43-94A4-29A7EB5648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8849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CA734670-EB1E-754A-8B2E-B9FBAC4605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072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C7006E8-5AFC-F44E-8098-12C3770146E4}"/>
                    </a:ext>
                  </a:extLst>
                </p:cNvPr>
                <p:cNvGrpSpPr/>
                <p:nvPr/>
              </p:nvGrpSpPr>
              <p:grpSpPr>
                <a:xfrm>
                  <a:off x="4629371" y="4793352"/>
                  <a:ext cx="1062093" cy="0"/>
                  <a:chOff x="1690072" y="4655688"/>
                  <a:chExt cx="1062093" cy="0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EACA9172-7EAB-A345-956A-D215D8F133EE}"/>
                      </a:ext>
                    </a:extLst>
                  </p:cNvPr>
                  <p:cNvCxnSpPr/>
                  <p:nvPr/>
                </p:nvCxnSpPr>
                <p:spPr>
                  <a:xfrm>
                    <a:off x="1987028" y="4655688"/>
                    <a:ext cx="45182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B76CD4D4-47B8-394E-B1B7-E99C2682ED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8849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5F23D1E1-CE06-D044-9218-7B245222A2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072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4B229A43-7FC8-6545-B281-274BBD3F64A1}"/>
                    </a:ext>
                  </a:extLst>
                </p:cNvPr>
                <p:cNvGrpSpPr/>
                <p:nvPr/>
              </p:nvGrpSpPr>
              <p:grpSpPr>
                <a:xfrm>
                  <a:off x="4629371" y="4902141"/>
                  <a:ext cx="1062093" cy="0"/>
                  <a:chOff x="1690072" y="4655688"/>
                  <a:chExt cx="1062093" cy="0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614FAEDD-6DD6-A94E-82D8-84339B1FB3CB}"/>
                      </a:ext>
                    </a:extLst>
                  </p:cNvPr>
                  <p:cNvCxnSpPr/>
                  <p:nvPr/>
                </p:nvCxnSpPr>
                <p:spPr>
                  <a:xfrm>
                    <a:off x="1987028" y="4655688"/>
                    <a:ext cx="45182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2DC118B4-DAF5-F84B-AC57-D5D6398165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8849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9DDE89E9-29A3-0F49-9701-F23160DA48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072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83F92BC-0B9E-0D46-9256-764238620408}"/>
                    </a:ext>
                  </a:extLst>
                </p:cNvPr>
                <p:cNvGrpSpPr/>
                <p:nvPr/>
              </p:nvGrpSpPr>
              <p:grpSpPr>
                <a:xfrm>
                  <a:off x="4632958" y="5000754"/>
                  <a:ext cx="1062093" cy="0"/>
                  <a:chOff x="1690072" y="4655688"/>
                  <a:chExt cx="1062093" cy="0"/>
                </a:xfrm>
              </p:grpSpPr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25FC0FA4-4A70-DD4E-A639-CC2AEAD95272}"/>
                      </a:ext>
                    </a:extLst>
                  </p:cNvPr>
                  <p:cNvCxnSpPr/>
                  <p:nvPr/>
                </p:nvCxnSpPr>
                <p:spPr>
                  <a:xfrm>
                    <a:off x="1987028" y="4655688"/>
                    <a:ext cx="45182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A06F9445-2A04-644A-8696-9B930BF33B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8849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5C22669C-F841-2F4E-BB8F-55B0B4DA0E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072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4BF4F3D7-7072-3F45-8162-77EA490D1E21}"/>
                    </a:ext>
                  </a:extLst>
                </p:cNvPr>
                <p:cNvGrpSpPr/>
                <p:nvPr/>
              </p:nvGrpSpPr>
              <p:grpSpPr>
                <a:xfrm>
                  <a:off x="4632958" y="5109543"/>
                  <a:ext cx="1062093" cy="0"/>
                  <a:chOff x="1690072" y="4655688"/>
                  <a:chExt cx="1062093" cy="0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926AA4D2-7FB9-F148-91D0-E376B6D02BFA}"/>
                      </a:ext>
                    </a:extLst>
                  </p:cNvPr>
                  <p:cNvCxnSpPr/>
                  <p:nvPr/>
                </p:nvCxnSpPr>
                <p:spPr>
                  <a:xfrm>
                    <a:off x="1987028" y="4655688"/>
                    <a:ext cx="45182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D5838062-59A2-6B4E-B35B-50AD1C1A25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8849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133D3051-F9DF-5843-A57E-6A89CA889C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072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CC3A381-DFCA-584C-80AE-B6416C8E8570}"/>
                    </a:ext>
                  </a:extLst>
                </p:cNvPr>
                <p:cNvGrpSpPr/>
                <p:nvPr/>
              </p:nvGrpSpPr>
              <p:grpSpPr>
                <a:xfrm>
                  <a:off x="5183393" y="5394857"/>
                  <a:ext cx="1062093" cy="0"/>
                  <a:chOff x="1690072" y="4655688"/>
                  <a:chExt cx="1062093" cy="0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AB32502D-74F7-A94E-9711-9A6C6FC33E00}"/>
                      </a:ext>
                    </a:extLst>
                  </p:cNvPr>
                  <p:cNvCxnSpPr/>
                  <p:nvPr/>
                </p:nvCxnSpPr>
                <p:spPr>
                  <a:xfrm>
                    <a:off x="1987028" y="4655688"/>
                    <a:ext cx="45182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834978E8-F203-4B44-B418-25237E190D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8849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602BCB01-65B1-DE40-9ADA-95E5AB5307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072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FC4EC93C-C7CD-114C-BA7C-6082B197A203}"/>
                    </a:ext>
                  </a:extLst>
                </p:cNvPr>
                <p:cNvGrpSpPr/>
                <p:nvPr/>
              </p:nvGrpSpPr>
              <p:grpSpPr>
                <a:xfrm>
                  <a:off x="5184962" y="5471954"/>
                  <a:ext cx="1062093" cy="0"/>
                  <a:chOff x="1690072" y="4655688"/>
                  <a:chExt cx="1062093" cy="0"/>
                </a:xfrm>
              </p:grpSpPr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3177F401-C880-6845-A804-478238C0394E}"/>
                      </a:ext>
                    </a:extLst>
                  </p:cNvPr>
                  <p:cNvCxnSpPr/>
                  <p:nvPr/>
                </p:nvCxnSpPr>
                <p:spPr>
                  <a:xfrm>
                    <a:off x="1987028" y="4655688"/>
                    <a:ext cx="451821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B2D31C5-59A8-B44A-904A-C5AA5E1CFD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8849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215D683A-CEBC-5C45-A4EE-CD151AFEF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072" y="4655688"/>
                    <a:ext cx="313316" cy="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312363D-6561-0448-96CF-5C9D03F65D28}"/>
                  </a:ext>
                </a:extLst>
              </p:cNvPr>
              <p:cNvGrpSpPr/>
              <p:nvPr/>
            </p:nvGrpSpPr>
            <p:grpSpPr>
              <a:xfrm>
                <a:off x="4957707" y="6671702"/>
                <a:ext cx="1062093" cy="0"/>
                <a:chOff x="1690072" y="4655688"/>
                <a:chExt cx="1062093" cy="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04FAA36-4434-3549-B773-650A590D1648}"/>
                    </a:ext>
                  </a:extLst>
                </p:cNvPr>
                <p:cNvCxnSpPr/>
                <p:nvPr/>
              </p:nvCxnSpPr>
              <p:spPr>
                <a:xfrm>
                  <a:off x="1987028" y="4655688"/>
                  <a:ext cx="45182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FF2689B-9A24-2F42-B1B6-48BAAD430C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849" y="4655688"/>
                  <a:ext cx="3133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3C05FC4-AAB3-894F-A593-1C78F7B7E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072" y="4655688"/>
                  <a:ext cx="313316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6C06C23-84E4-5441-9128-52C1162A1C81}"/>
                  </a:ext>
                </a:extLst>
              </p:cNvPr>
              <p:cNvGrpSpPr/>
              <p:nvPr/>
            </p:nvGrpSpPr>
            <p:grpSpPr>
              <a:xfrm>
                <a:off x="4957707" y="6780491"/>
                <a:ext cx="1062093" cy="0"/>
                <a:chOff x="1690072" y="4655688"/>
                <a:chExt cx="1062093" cy="0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61A31ED-B6D5-3C4E-A20F-DC5D9804C01B}"/>
                    </a:ext>
                  </a:extLst>
                </p:cNvPr>
                <p:cNvCxnSpPr/>
                <p:nvPr/>
              </p:nvCxnSpPr>
              <p:spPr>
                <a:xfrm>
                  <a:off x="1987028" y="4655688"/>
                  <a:ext cx="45182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7F5C1F8C-6ACD-2145-BBCF-0A610F39FE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849" y="4655688"/>
                  <a:ext cx="3133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427E99EC-323F-C74D-A076-646229F192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072" y="4655688"/>
                  <a:ext cx="313316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13E63ED-4C3B-1846-9925-13BBD02BFD4A}"/>
                  </a:ext>
                </a:extLst>
              </p:cNvPr>
              <p:cNvGrpSpPr/>
              <p:nvPr/>
            </p:nvGrpSpPr>
            <p:grpSpPr>
              <a:xfrm>
                <a:off x="4961294" y="6879104"/>
                <a:ext cx="1062093" cy="0"/>
                <a:chOff x="1690072" y="4655688"/>
                <a:chExt cx="1062093" cy="0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1EF96DB-3060-AF49-AF4A-BB535CF9AD41}"/>
                    </a:ext>
                  </a:extLst>
                </p:cNvPr>
                <p:cNvCxnSpPr/>
                <p:nvPr/>
              </p:nvCxnSpPr>
              <p:spPr>
                <a:xfrm>
                  <a:off x="1987028" y="4655688"/>
                  <a:ext cx="45182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4D26349-0E62-5E4B-817E-9562B80181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849" y="4655688"/>
                  <a:ext cx="3133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B9C2429-E338-0240-BA43-9C114A75C6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072" y="4655688"/>
                  <a:ext cx="313316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D29EBF9-50EF-024D-92A5-576961D9ECF9}"/>
                  </a:ext>
                </a:extLst>
              </p:cNvPr>
              <p:cNvGrpSpPr/>
              <p:nvPr/>
            </p:nvGrpSpPr>
            <p:grpSpPr>
              <a:xfrm>
                <a:off x="4961294" y="6987893"/>
                <a:ext cx="1062093" cy="0"/>
                <a:chOff x="1690072" y="4655688"/>
                <a:chExt cx="1062093" cy="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47E6152-55D4-B440-86D2-3A2FA0E77C58}"/>
                    </a:ext>
                  </a:extLst>
                </p:cNvPr>
                <p:cNvCxnSpPr/>
                <p:nvPr/>
              </p:nvCxnSpPr>
              <p:spPr>
                <a:xfrm>
                  <a:off x="1987028" y="4655688"/>
                  <a:ext cx="45182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0DEBA0F-EC65-AC46-8F96-81B16D977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849" y="4655688"/>
                  <a:ext cx="3133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A670695-C987-D045-8454-834149858B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072" y="4655688"/>
                  <a:ext cx="313316" cy="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CB9B3C9-C0F1-C241-8A4F-C273A1FEE32B}"/>
                </a:ext>
              </a:extLst>
            </p:cNvPr>
            <p:cNvSpPr txBox="1"/>
            <p:nvPr/>
          </p:nvSpPr>
          <p:spPr>
            <a:xfrm>
              <a:off x="2402093" y="5855339"/>
              <a:ext cx="107195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Sample 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0EC68D5-7380-0044-A68A-7AA60054606D}"/>
                </a:ext>
              </a:extLst>
            </p:cNvPr>
            <p:cNvSpPr txBox="1"/>
            <p:nvPr/>
          </p:nvSpPr>
          <p:spPr>
            <a:xfrm>
              <a:off x="4957707" y="5868215"/>
              <a:ext cx="107195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Sample 2</a:t>
              </a:r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F5FFE749-B31C-C74F-8BA9-5F88E76C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2499"/>
            <a:ext cx="4673600" cy="24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0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5B43-E3BF-C24C-87A5-D95D1F00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Confounding Factors for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700C-6A11-3949-B156-69E0E0A86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GC content</a:t>
            </a:r>
          </a:p>
          <a:p>
            <a:pPr lvl="1"/>
            <a:r>
              <a:rPr lang="en-US" dirty="0"/>
              <a:t>GC poor/rich fragments </a:t>
            </a:r>
            <a:r>
              <a:rPr lang="en-US" dirty="0" err="1"/>
              <a:t>underpresented</a:t>
            </a:r>
            <a:endParaRPr lang="en-US" dirty="0"/>
          </a:p>
          <a:p>
            <a:pPr lvl="1"/>
            <a:r>
              <a:rPr lang="en-US" dirty="0"/>
              <a:t>Originates from PCR amplification step in library preparation</a:t>
            </a:r>
          </a:p>
          <a:p>
            <a:pPr lvl="1"/>
            <a:r>
              <a:rPr lang="en-US" dirty="0"/>
              <a:t>Single stranded fragments form hairpin loop</a:t>
            </a:r>
          </a:p>
          <a:p>
            <a:pPr lvl="1"/>
            <a:r>
              <a:rPr lang="en-US" dirty="0"/>
              <a:t>Altering thermocycle length, temperature, and enzymes used can reduce bias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9743D1-0575-AB44-88C1-79156BEEAA31}"/>
              </a:ext>
            </a:extLst>
          </p:cNvPr>
          <p:cNvGrpSpPr/>
          <p:nvPr/>
        </p:nvGrpSpPr>
        <p:grpSpPr>
          <a:xfrm>
            <a:off x="6426522" y="1690688"/>
            <a:ext cx="4544168" cy="4280691"/>
            <a:chOff x="6490916" y="2257359"/>
            <a:chExt cx="4544168" cy="428069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B0A7CCB-CD88-104C-BC43-DE045144AB43}"/>
                </a:ext>
              </a:extLst>
            </p:cNvPr>
            <p:cNvGrpSpPr/>
            <p:nvPr/>
          </p:nvGrpSpPr>
          <p:grpSpPr>
            <a:xfrm>
              <a:off x="6490916" y="2257359"/>
              <a:ext cx="4544168" cy="4280691"/>
              <a:chOff x="6490916" y="2257359"/>
              <a:chExt cx="4544168" cy="428069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CA731C3-F0DD-D046-A7CB-0934DD7EC9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9630" r="48613"/>
              <a:stretch/>
            </p:blipFill>
            <p:spPr>
              <a:xfrm>
                <a:off x="6490916" y="2257359"/>
                <a:ext cx="4544168" cy="22486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1E6CEE4-526A-544C-B460-5CF72771F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2536" y="4506051"/>
                <a:ext cx="2980927" cy="2031999"/>
              </a:xfrm>
              <a:prstGeom prst="rect">
                <a:avLst/>
              </a:prstGeom>
            </p:spPr>
          </p:pic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442ADA-4B1F-5044-B053-D489A6DCAC86}"/>
                </a:ext>
              </a:extLst>
            </p:cNvPr>
            <p:cNvSpPr/>
            <p:nvPr/>
          </p:nvSpPr>
          <p:spPr>
            <a:xfrm>
              <a:off x="7556500" y="2580813"/>
              <a:ext cx="457200" cy="825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41F59F1-71EA-A84C-9A9A-895B72D838C9}"/>
                </a:ext>
              </a:extLst>
            </p:cNvPr>
            <p:cNvSpPr/>
            <p:nvPr/>
          </p:nvSpPr>
          <p:spPr>
            <a:xfrm>
              <a:off x="9512300" y="2968955"/>
              <a:ext cx="952500" cy="825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358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5B43-E3BF-C24C-87A5-D95D1F00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Confounding Factors for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700C-6A11-3949-B156-69E0E0A86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Feature length</a:t>
            </a:r>
          </a:p>
          <a:p>
            <a:pPr lvl="1"/>
            <a:r>
              <a:rPr lang="en-US" dirty="0"/>
              <a:t>Short transcript will have less reads mapped</a:t>
            </a:r>
          </a:p>
          <a:p>
            <a:pPr lvl="1"/>
            <a:r>
              <a:rPr lang="en-US" dirty="0"/>
              <a:t>Long transcript will have more reads mapped</a:t>
            </a:r>
          </a:p>
          <a:p>
            <a:pPr lvl="1"/>
            <a:r>
              <a:rPr lang="en-US" dirty="0"/>
              <a:t>Transcripts appear to be differentially expressed when looking at read counts in isolation</a:t>
            </a:r>
          </a:p>
          <a:p>
            <a:pPr lvl="1"/>
            <a:r>
              <a:rPr lang="en-US" dirty="0"/>
              <a:t>Expression is actually similar when considering the length of the transcript</a:t>
            </a:r>
          </a:p>
          <a:p>
            <a:pPr lvl="1"/>
            <a:r>
              <a:rPr lang="en-US" dirty="0"/>
              <a:t>Problem when comparing gene expressions within a single sample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4E91CC7-A588-FA41-98FD-2CFEE756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49" y="2272579"/>
            <a:ext cx="5346700" cy="1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5B43-E3BF-C24C-87A5-D95D1F00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Confounding Factors for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700C-6A11-3949-B156-69E0E0A86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RNA Biotype </a:t>
            </a:r>
            <a:r>
              <a:rPr lang="en-US" dirty="0" err="1"/>
              <a:t>Distrubution</a:t>
            </a:r>
            <a:endParaRPr lang="en-US" dirty="0"/>
          </a:p>
          <a:p>
            <a:pPr lvl="1"/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experiments largely identifies protein-coding genes</a:t>
            </a:r>
          </a:p>
          <a:p>
            <a:pPr lvl="1"/>
            <a:r>
              <a:rPr lang="en-US" dirty="0"/>
              <a:t>Presence of other RNA biotypes suggest contamination or differences among samples</a:t>
            </a:r>
          </a:p>
          <a:p>
            <a:pPr lvl="1"/>
            <a:r>
              <a:rPr lang="en-US" dirty="0"/>
              <a:t>Important when combining data from different sources/timepoints</a:t>
            </a:r>
          </a:p>
          <a:p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431DA84-DAD9-B246-99D8-E9C252A34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1" b="53333"/>
          <a:stretch/>
        </p:blipFill>
        <p:spPr>
          <a:xfrm>
            <a:off x="5981700" y="2468562"/>
            <a:ext cx="5874678" cy="30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9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13620</TotalTime>
  <Words>2190</Words>
  <Application>Microsoft Macintosh PowerPoint</Application>
  <PresentationFormat>Widescreen</PresentationFormat>
  <Paragraphs>449</Paragraphs>
  <Slides>31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RNA Sequencing Workflow to Conduct Differential Expression and Gene Set Enrichment Analysis</vt:lpstr>
      <vt:lpstr>Introduction to RNA-seq</vt:lpstr>
      <vt:lpstr>Illumina RNA-seq (Bulk)</vt:lpstr>
      <vt:lpstr>Single Cell RNA Sequencing</vt:lpstr>
      <vt:lpstr>Brief Introduction to Bias for RNA Sequencing</vt:lpstr>
      <vt:lpstr>Other Confounding Factors for RNA-seq</vt:lpstr>
      <vt:lpstr>Other Confounding Factors for RNA-seq</vt:lpstr>
      <vt:lpstr>Other Confounding Factors for RNA-seq</vt:lpstr>
      <vt:lpstr>Other Confounding Factors for RNA-seq</vt:lpstr>
      <vt:lpstr>Essential Steps for RNA-seq Analysis</vt:lpstr>
      <vt:lpstr>Create DE Matrix for GSEA</vt:lpstr>
      <vt:lpstr>Preparing Fastq Files for Alignment</vt:lpstr>
      <vt:lpstr>Alignment and Read Filtering</vt:lpstr>
      <vt:lpstr>Quantifying Expression of Genes</vt:lpstr>
      <vt:lpstr>RPKM vs FPKM vs TPM</vt:lpstr>
      <vt:lpstr>NOISeq Normalization</vt:lpstr>
      <vt:lpstr>NOISeq Normalization</vt:lpstr>
      <vt:lpstr>NOISeq Normalization</vt:lpstr>
      <vt:lpstr>NOISeq Normalization</vt:lpstr>
      <vt:lpstr>NOISeq Normalization</vt:lpstr>
      <vt:lpstr>NOISeq Normalization</vt:lpstr>
      <vt:lpstr>NOISeq Normalization</vt:lpstr>
      <vt:lpstr>NOISeq Normalization</vt:lpstr>
      <vt:lpstr>Create Differential Expression Matrix</vt:lpstr>
      <vt:lpstr>Previous Reviews on DE Matrix Generation</vt:lpstr>
      <vt:lpstr>Differential Expression Analysis</vt:lpstr>
      <vt:lpstr>What is Gene Set Enrichment Analysis (GSEA)</vt:lpstr>
      <vt:lpstr>GSEA – GSVA Package in R</vt:lpstr>
      <vt:lpstr>Which Gene Sets Exist?</vt:lpstr>
      <vt:lpstr>Differentially Activated Pathways</vt:lpstr>
      <vt:lpstr>Future Directions with Workflow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Set Enrichment Analysis on scRNA and Bulk RNA Sequencing Data</dc:title>
  <dc:creator>Jason  Kunisaki</dc:creator>
  <cp:lastModifiedBy>Jason  Kunisaki</cp:lastModifiedBy>
  <cp:revision>106</cp:revision>
  <dcterms:created xsi:type="dcterms:W3CDTF">2018-07-11T16:17:37Z</dcterms:created>
  <dcterms:modified xsi:type="dcterms:W3CDTF">2018-07-31T19:29:00Z</dcterms:modified>
</cp:coreProperties>
</file>